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66" r:id="rId3"/>
    <p:sldId id="261" r:id="rId4"/>
    <p:sldId id="257" r:id="rId5"/>
    <p:sldId id="260" r:id="rId6"/>
    <p:sldId id="259" r:id="rId7"/>
    <p:sldId id="265" r:id="rId8"/>
    <p:sldId id="258" r:id="rId9"/>
    <p:sldId id="262" r:id="rId10"/>
    <p:sldId id="263" r:id="rId11"/>
    <p:sldId id="264"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91" d="100"/>
          <a:sy n="91" d="100"/>
        </p:scale>
        <p:origin x="1056" y="184"/>
      </p:cViewPr>
      <p:guideLst/>
    </p:cSldViewPr>
  </p:slideViewPr>
  <p:notesTextViewPr>
    <p:cViewPr>
      <p:scale>
        <a:sx n="1" d="1"/>
        <a:sy n="1" d="1"/>
      </p:scale>
      <p:origin x="0" y="0"/>
    </p:cViewPr>
  </p:notesTextViewPr>
  <p:notesViewPr>
    <p:cSldViewPr snapToGrid="0">
      <p:cViewPr varScale="1">
        <p:scale>
          <a:sx n="52" d="100"/>
          <a:sy n="52" d="100"/>
        </p:scale>
        <p:origin x="2669"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C88B7B1-DE38-4FC3-A39A-DB5A2E3A3146}" type="datetimeFigureOut">
              <a:rPr lang="fr-FR" smtClean="0"/>
              <a:t>23/09/2019</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A1F3D4A-1A91-4DDD-B175-1B6BCC24BFBF}" type="slidenum">
              <a:rPr lang="fr-FR" smtClean="0"/>
              <a:t>‹N°›</a:t>
            </a:fld>
            <a:endParaRPr lang="fr-FR"/>
          </a:p>
        </p:txBody>
      </p:sp>
    </p:spTree>
    <p:extLst>
      <p:ext uri="{BB962C8B-B14F-4D97-AF65-F5344CB8AC3E}">
        <p14:creationId xmlns:p14="http://schemas.microsoft.com/office/powerpoint/2010/main" val="20897196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8BEE2918-779E-4BC5-9622-CE42A3B78BCC}" type="datetimeFigureOut">
              <a:rPr lang="fr-FR" smtClean="0"/>
              <a:t>23/09/2019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6DC4AD-B140-4749-8884-83C69CAE201D}" type="slidenum">
              <a:rPr lang="fr-FR" smtClean="0"/>
              <a:t>‹N°›</a:t>
            </a:fld>
            <a:endParaRPr lang="fr-FR"/>
          </a:p>
        </p:txBody>
      </p:sp>
    </p:spTree>
    <p:extLst>
      <p:ext uri="{BB962C8B-B14F-4D97-AF65-F5344CB8AC3E}">
        <p14:creationId xmlns:p14="http://schemas.microsoft.com/office/powerpoint/2010/main" val="3312693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BEE2918-779E-4BC5-9622-CE42A3B78BCC}" type="datetimeFigureOut">
              <a:rPr lang="fr-FR" smtClean="0"/>
              <a:t>23/09/2019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6DC4AD-B140-4749-8884-83C69CAE201D}" type="slidenum">
              <a:rPr lang="fr-FR" smtClean="0"/>
              <a:t>‹N°›</a:t>
            </a:fld>
            <a:endParaRPr lang="fr-FR"/>
          </a:p>
        </p:txBody>
      </p:sp>
    </p:spTree>
    <p:extLst>
      <p:ext uri="{BB962C8B-B14F-4D97-AF65-F5344CB8AC3E}">
        <p14:creationId xmlns:p14="http://schemas.microsoft.com/office/powerpoint/2010/main" val="1832477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BEE2918-779E-4BC5-9622-CE42A3B78BCC}" type="datetimeFigureOut">
              <a:rPr lang="fr-FR" smtClean="0"/>
              <a:t>23/09/2019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6DC4AD-B140-4749-8884-83C69CAE201D}" type="slidenum">
              <a:rPr lang="fr-FR" smtClean="0"/>
              <a:t>‹N°›</a:t>
            </a:fld>
            <a:endParaRPr lang="fr-FR"/>
          </a:p>
        </p:txBody>
      </p:sp>
    </p:spTree>
    <p:extLst>
      <p:ext uri="{BB962C8B-B14F-4D97-AF65-F5344CB8AC3E}">
        <p14:creationId xmlns:p14="http://schemas.microsoft.com/office/powerpoint/2010/main" val="706946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BEE2918-779E-4BC5-9622-CE42A3B78BCC}" type="datetimeFigureOut">
              <a:rPr lang="fr-FR" smtClean="0"/>
              <a:t>23/09/2019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6DC4AD-B140-4749-8884-83C69CAE201D}" type="slidenum">
              <a:rPr lang="fr-FR" smtClean="0"/>
              <a:t>‹N°›</a:t>
            </a:fld>
            <a:endParaRPr lang="fr-FR"/>
          </a:p>
        </p:txBody>
      </p:sp>
    </p:spTree>
    <p:extLst>
      <p:ext uri="{BB962C8B-B14F-4D97-AF65-F5344CB8AC3E}">
        <p14:creationId xmlns:p14="http://schemas.microsoft.com/office/powerpoint/2010/main" val="306650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8BEE2918-779E-4BC5-9622-CE42A3B78BCC}" type="datetimeFigureOut">
              <a:rPr lang="fr-FR" smtClean="0"/>
              <a:t>23/09/2019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6DC4AD-B140-4749-8884-83C69CAE201D}" type="slidenum">
              <a:rPr lang="fr-FR" smtClean="0"/>
              <a:t>‹N°›</a:t>
            </a:fld>
            <a:endParaRPr lang="fr-FR"/>
          </a:p>
        </p:txBody>
      </p:sp>
    </p:spTree>
    <p:extLst>
      <p:ext uri="{BB962C8B-B14F-4D97-AF65-F5344CB8AC3E}">
        <p14:creationId xmlns:p14="http://schemas.microsoft.com/office/powerpoint/2010/main" val="2225759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BEE2918-779E-4BC5-9622-CE42A3B78BCC}" type="datetimeFigureOut">
              <a:rPr lang="fr-FR" smtClean="0"/>
              <a:t>23/09/2019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6DC4AD-B140-4749-8884-83C69CAE201D}" type="slidenum">
              <a:rPr lang="fr-FR" smtClean="0"/>
              <a:t>‹N°›</a:t>
            </a:fld>
            <a:endParaRPr lang="fr-FR"/>
          </a:p>
        </p:txBody>
      </p:sp>
    </p:spTree>
    <p:extLst>
      <p:ext uri="{BB962C8B-B14F-4D97-AF65-F5344CB8AC3E}">
        <p14:creationId xmlns:p14="http://schemas.microsoft.com/office/powerpoint/2010/main" val="2746995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BEE2918-779E-4BC5-9622-CE42A3B78BCC}" type="datetimeFigureOut">
              <a:rPr lang="fr-FR" smtClean="0"/>
              <a:t>23/09/2019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6DC4AD-B140-4749-8884-83C69CAE201D}" type="slidenum">
              <a:rPr lang="fr-FR" smtClean="0"/>
              <a:t>‹N°›</a:t>
            </a:fld>
            <a:endParaRPr lang="fr-FR"/>
          </a:p>
        </p:txBody>
      </p:sp>
    </p:spTree>
    <p:extLst>
      <p:ext uri="{BB962C8B-B14F-4D97-AF65-F5344CB8AC3E}">
        <p14:creationId xmlns:p14="http://schemas.microsoft.com/office/powerpoint/2010/main" val="3598125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8BEE2918-779E-4BC5-9622-CE42A3B78BCC}" type="datetimeFigureOut">
              <a:rPr lang="fr-FR" smtClean="0"/>
              <a:t>23/09/2019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6DC4AD-B140-4749-8884-83C69CAE201D}" type="slidenum">
              <a:rPr lang="fr-FR" smtClean="0"/>
              <a:t>‹N°›</a:t>
            </a:fld>
            <a:endParaRPr lang="fr-FR"/>
          </a:p>
        </p:txBody>
      </p:sp>
    </p:spTree>
    <p:extLst>
      <p:ext uri="{BB962C8B-B14F-4D97-AF65-F5344CB8AC3E}">
        <p14:creationId xmlns:p14="http://schemas.microsoft.com/office/powerpoint/2010/main" val="3472043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BEE2918-779E-4BC5-9622-CE42A3B78BCC}" type="datetimeFigureOut">
              <a:rPr lang="fr-FR" smtClean="0"/>
              <a:t>23/09/2019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6DC4AD-B140-4749-8884-83C69CAE201D}" type="slidenum">
              <a:rPr lang="fr-FR" smtClean="0"/>
              <a:t>‹N°›</a:t>
            </a:fld>
            <a:endParaRPr lang="fr-FR"/>
          </a:p>
        </p:txBody>
      </p:sp>
    </p:spTree>
    <p:extLst>
      <p:ext uri="{BB962C8B-B14F-4D97-AF65-F5344CB8AC3E}">
        <p14:creationId xmlns:p14="http://schemas.microsoft.com/office/powerpoint/2010/main" val="3958546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BEE2918-779E-4BC5-9622-CE42A3B78BCC}" type="datetimeFigureOut">
              <a:rPr lang="fr-FR" smtClean="0"/>
              <a:t>23/09/2019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6DC4AD-B140-4749-8884-83C69CAE201D}" type="slidenum">
              <a:rPr lang="fr-FR" smtClean="0"/>
              <a:t>‹N°›</a:t>
            </a:fld>
            <a:endParaRPr lang="fr-FR"/>
          </a:p>
        </p:txBody>
      </p:sp>
    </p:spTree>
    <p:extLst>
      <p:ext uri="{BB962C8B-B14F-4D97-AF65-F5344CB8AC3E}">
        <p14:creationId xmlns:p14="http://schemas.microsoft.com/office/powerpoint/2010/main" val="3929063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BEE2918-779E-4BC5-9622-CE42A3B78BCC}" type="datetimeFigureOut">
              <a:rPr lang="fr-FR" smtClean="0"/>
              <a:t>23/09/2019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6DC4AD-B140-4749-8884-83C69CAE201D}" type="slidenum">
              <a:rPr lang="fr-FR" smtClean="0"/>
              <a:t>‹N°›</a:t>
            </a:fld>
            <a:endParaRPr lang="fr-FR"/>
          </a:p>
        </p:txBody>
      </p:sp>
    </p:spTree>
    <p:extLst>
      <p:ext uri="{BB962C8B-B14F-4D97-AF65-F5344CB8AC3E}">
        <p14:creationId xmlns:p14="http://schemas.microsoft.com/office/powerpoint/2010/main" val="3467291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2918-779E-4BC5-9622-CE42A3B78BCC}" type="datetimeFigureOut">
              <a:rPr lang="fr-FR" smtClean="0"/>
              <a:t>23/09/2019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6DC4AD-B140-4749-8884-83C69CAE201D}" type="slidenum">
              <a:rPr lang="fr-FR" smtClean="0"/>
              <a:t>‹N°›</a:t>
            </a:fld>
            <a:endParaRPr lang="fr-FR"/>
          </a:p>
        </p:txBody>
      </p:sp>
    </p:spTree>
    <p:extLst>
      <p:ext uri="{BB962C8B-B14F-4D97-AF65-F5344CB8AC3E}">
        <p14:creationId xmlns:p14="http://schemas.microsoft.com/office/powerpoint/2010/main" val="2492898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4"/>
            <a:ext cx="9144000" cy="1346200"/>
          </a:xfrm>
        </p:spPr>
        <p:txBody>
          <a:bodyPr>
            <a:normAutofit/>
          </a:bodyPr>
          <a:lstStyle/>
          <a:p>
            <a:r>
              <a:rPr lang="fr-FR" sz="7200" b="1" i="1" u="sng" dirty="0">
                <a:solidFill>
                  <a:srgbClr val="7030A0"/>
                </a:solidFill>
              </a:rPr>
              <a:t>Les Cités éducatives </a:t>
            </a:r>
          </a:p>
        </p:txBody>
      </p:sp>
      <p:sp>
        <p:nvSpPr>
          <p:cNvPr id="3" name="Sous-titre 2"/>
          <p:cNvSpPr>
            <a:spLocks noGrp="1"/>
          </p:cNvSpPr>
          <p:nvPr>
            <p:ph type="subTitle" idx="1"/>
          </p:nvPr>
        </p:nvSpPr>
        <p:spPr>
          <a:xfrm>
            <a:off x="1524000" y="3019425"/>
            <a:ext cx="9144000" cy="1552575"/>
          </a:xfrm>
        </p:spPr>
        <p:txBody>
          <a:bodyPr>
            <a:normAutofit fontScale="92500" lnSpcReduction="10000"/>
          </a:bodyPr>
          <a:lstStyle/>
          <a:p>
            <a:r>
              <a:rPr lang="fr-FR" b="1" i="1" dirty="0"/>
              <a:t>Présentation faite en Bureau Municipal   </a:t>
            </a:r>
          </a:p>
          <a:p>
            <a:r>
              <a:rPr lang="fr-FR" b="1" i="1" dirty="0"/>
              <a:t>Vendredi 28 juin 2019</a:t>
            </a:r>
          </a:p>
          <a:p>
            <a:r>
              <a:rPr lang="fr-FR" b="1" i="1" dirty="0"/>
              <a:t>Sophie VINCENT</a:t>
            </a:r>
          </a:p>
          <a:p>
            <a:r>
              <a:rPr lang="fr-FR" b="1" i="1" dirty="0"/>
              <a:t>Présentation reprise en réunion de directeurs des écoles Marie GOETZ</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7649" y="5295900"/>
            <a:ext cx="2905125" cy="1257300"/>
          </a:xfrm>
          <a:prstGeom prst="rect">
            <a:avLst/>
          </a:prstGeom>
        </p:spPr>
      </p:pic>
      <p:pic>
        <p:nvPicPr>
          <p:cNvPr id="5" name="Image 4"/>
          <p:cNvPicPr>
            <a:picLocks noChangeAspect="1"/>
          </p:cNvPicPr>
          <p:nvPr/>
        </p:nvPicPr>
        <p:blipFill>
          <a:blip r:embed="rId3"/>
          <a:stretch>
            <a:fillRect/>
          </a:stretch>
        </p:blipFill>
        <p:spPr>
          <a:xfrm>
            <a:off x="9468464" y="6005973"/>
            <a:ext cx="2723536" cy="852027"/>
          </a:xfrm>
          <a:prstGeom prst="rect">
            <a:avLst/>
          </a:prstGeom>
        </p:spPr>
      </p:pic>
    </p:spTree>
    <p:extLst>
      <p:ext uri="{BB962C8B-B14F-4D97-AF65-F5344CB8AC3E}">
        <p14:creationId xmlns:p14="http://schemas.microsoft.com/office/powerpoint/2010/main" val="2477158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4200" y="142876"/>
            <a:ext cx="10515600" cy="190499"/>
          </a:xfrm>
        </p:spPr>
        <p:txBody>
          <a:bodyPr>
            <a:normAutofit fontScale="90000"/>
          </a:bodyPr>
          <a:lstStyle/>
          <a:p>
            <a:endParaRPr lang="fr-FR" dirty="0"/>
          </a:p>
        </p:txBody>
      </p:sp>
      <p:sp>
        <p:nvSpPr>
          <p:cNvPr id="3" name="Espace réservé du texte 2"/>
          <p:cNvSpPr>
            <a:spLocks noGrp="1"/>
          </p:cNvSpPr>
          <p:nvPr>
            <p:ph type="body" idx="1"/>
          </p:nvPr>
        </p:nvSpPr>
        <p:spPr>
          <a:xfrm>
            <a:off x="584200" y="466725"/>
            <a:ext cx="10515600" cy="6105525"/>
          </a:xfrm>
        </p:spPr>
        <p:txBody>
          <a:bodyPr>
            <a:normAutofit fontScale="25000" lnSpcReduction="20000"/>
          </a:bodyPr>
          <a:lstStyle/>
          <a:p>
            <a:endParaRPr lang="fr-FR" dirty="0"/>
          </a:p>
          <a:p>
            <a:r>
              <a:rPr lang="fr-FR" sz="6000" b="1" u="sng" dirty="0"/>
              <a:t>Enjeu 3 : Un territoire en pleine santé</a:t>
            </a:r>
          </a:p>
          <a:p>
            <a:r>
              <a:rPr lang="fr-FR" sz="6000" dirty="0"/>
              <a:t>	Enjeu 3.1 : développer les actions de l’atelier santé ville, du Contrat local de santé et du Conseil local de la santé mentale 	en direction du public enfant et jeunesse en matière de prévention, d’accès aux soins et de coordination des parcours.</a:t>
            </a:r>
          </a:p>
          <a:p>
            <a:r>
              <a:rPr lang="fr-FR" sz="6000" dirty="0"/>
              <a:t>	Enjeu 3.2 : renforcer la prise en charge des handicaps afin de faciliter l’insertion dans l’école</a:t>
            </a:r>
          </a:p>
          <a:p>
            <a:r>
              <a:rPr lang="fr-FR" sz="6000" dirty="0"/>
              <a:t>	Enjeu 3.3 : favoriser le bien être à l’école</a:t>
            </a:r>
          </a:p>
          <a:p>
            <a:endParaRPr lang="fr-FR" sz="6000" dirty="0"/>
          </a:p>
          <a:p>
            <a:r>
              <a:rPr lang="fr-FR" sz="6000" b="1" u="sng" dirty="0"/>
              <a:t>Enjeu 4 : La réussite dans tous ses états</a:t>
            </a:r>
          </a:p>
          <a:p>
            <a:r>
              <a:rPr lang="fr-FR" sz="6000" dirty="0"/>
              <a:t>	Enjeu 4.1 : renforcer les activités proposées hors du temps scolaires</a:t>
            </a:r>
          </a:p>
          <a:p>
            <a:r>
              <a:rPr lang="fr-FR" sz="6000" dirty="0"/>
              <a:t>	Enjeu 4.2 : développer la culture scientifique et technique</a:t>
            </a:r>
          </a:p>
          <a:p>
            <a:r>
              <a:rPr lang="fr-FR" sz="6000" dirty="0"/>
              <a:t>	Enjeu4.3 : accompagner les élèves à besoin éducatifs particuliers</a:t>
            </a:r>
          </a:p>
          <a:p>
            <a:r>
              <a:rPr lang="fr-FR" sz="6000" dirty="0"/>
              <a:t>	Enjeu 4.4 : toucher les publics isolés, mineurs non accompagnés, demandeurs d’asile, enfants de famille du 115</a:t>
            </a:r>
          </a:p>
          <a:p>
            <a:r>
              <a:rPr lang="fr-FR" sz="6000" dirty="0"/>
              <a:t>	Enjeu 4.5 : soutenir et développer la participation des parents, favoriser la parentalité</a:t>
            </a:r>
          </a:p>
          <a:p>
            <a:endParaRPr lang="fr-FR" sz="6000" dirty="0"/>
          </a:p>
          <a:p>
            <a:r>
              <a:rPr lang="fr-FR" sz="6000" b="1" u="sng" dirty="0"/>
              <a:t>Enjeu 5 : Tous citoyens</a:t>
            </a:r>
          </a:p>
          <a:p>
            <a:r>
              <a:rPr lang="fr-FR" sz="6000" dirty="0"/>
              <a:t>	Enjeu 5.1 : favoriser l’apprentissage de la citoyenneté, développer la participation</a:t>
            </a:r>
          </a:p>
          <a:p>
            <a:r>
              <a:rPr lang="fr-FR" sz="6000" dirty="0"/>
              <a:t>	Enjeu 5.2 : renforcer l’intergénérationnel en développant les actions, favoriser les liens entre conseil des sages, conseils 	des enfants et des jeunes</a:t>
            </a:r>
          </a:p>
          <a:p>
            <a:r>
              <a:rPr lang="fr-FR" sz="6000" dirty="0"/>
              <a:t>	Enjeu 5.3 : apprendre à utiliser internet et les réseaux sociaux, renforcer le sens critique et l’éthique</a:t>
            </a:r>
          </a:p>
          <a:p>
            <a:r>
              <a:rPr lang="fr-FR" sz="6000" dirty="0"/>
              <a:t>        	Enjeu 5.4 : Former aux valeurs de la République et de la laïcité.</a:t>
            </a:r>
          </a:p>
          <a:p>
            <a:endParaRPr lang="fr-FR" dirty="0"/>
          </a:p>
        </p:txBody>
      </p:sp>
      <p:pic>
        <p:nvPicPr>
          <p:cNvPr id="4" name="Image 3"/>
          <p:cNvPicPr>
            <a:picLocks noChangeAspect="1"/>
          </p:cNvPicPr>
          <p:nvPr/>
        </p:nvPicPr>
        <p:blipFill>
          <a:blip r:embed="rId2"/>
          <a:stretch>
            <a:fillRect/>
          </a:stretch>
        </p:blipFill>
        <p:spPr>
          <a:xfrm>
            <a:off x="9991726" y="5429251"/>
            <a:ext cx="1828800" cy="1303336"/>
          </a:xfrm>
          <a:prstGeom prst="rect">
            <a:avLst/>
          </a:prstGeom>
        </p:spPr>
      </p:pic>
    </p:spTree>
    <p:extLst>
      <p:ext uri="{BB962C8B-B14F-4D97-AF65-F5344CB8AC3E}">
        <p14:creationId xmlns:p14="http://schemas.microsoft.com/office/powerpoint/2010/main" val="3280232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3900" y="123827"/>
            <a:ext cx="9963150" cy="1343023"/>
          </a:xfrm>
        </p:spPr>
        <p:txBody>
          <a:bodyPr>
            <a:normAutofit fontScale="90000"/>
          </a:bodyPr>
          <a:lstStyle/>
          <a:p>
            <a:pPr algn="ctr"/>
            <a:r>
              <a:rPr lang="fr-FR" sz="3600" b="1" dirty="0">
                <a:solidFill>
                  <a:srgbClr val="7030A0"/>
                </a:solidFill>
              </a:rPr>
              <a:t>Fonds d’amorçage 2019 Cité éducative </a:t>
            </a:r>
            <a:br>
              <a:rPr lang="fr-FR" dirty="0">
                <a:solidFill>
                  <a:srgbClr val="7030A0"/>
                </a:solidFill>
              </a:rPr>
            </a:br>
            <a:endParaRPr lang="fr-FR" dirty="0">
              <a:solidFill>
                <a:srgbClr val="7030A0"/>
              </a:solidFill>
            </a:endParaRPr>
          </a:p>
        </p:txBody>
      </p:sp>
      <p:sp>
        <p:nvSpPr>
          <p:cNvPr id="3" name="Espace réservé du texte 2"/>
          <p:cNvSpPr>
            <a:spLocks noGrp="1"/>
          </p:cNvSpPr>
          <p:nvPr>
            <p:ph type="body" idx="1"/>
          </p:nvPr>
        </p:nvSpPr>
        <p:spPr>
          <a:xfrm>
            <a:off x="831850" y="809625"/>
            <a:ext cx="10515600" cy="5280025"/>
          </a:xfrm>
        </p:spPr>
        <p:txBody>
          <a:bodyPr>
            <a:normAutofit lnSpcReduction="10000"/>
          </a:bodyPr>
          <a:lstStyle/>
          <a:p>
            <a:r>
              <a:rPr lang="fr-FR" u="sng" dirty="0"/>
              <a:t>De septembre à décembre 2019 : </a:t>
            </a:r>
          </a:p>
          <a:p>
            <a:r>
              <a:rPr lang="fr-FR" dirty="0"/>
              <a:t>	50 000</a:t>
            </a:r>
            <a:r>
              <a:rPr lang="fr-FR"/>
              <a:t>€ Politique </a:t>
            </a:r>
            <a:r>
              <a:rPr lang="fr-FR" dirty="0"/>
              <a:t>de la ville </a:t>
            </a:r>
          </a:p>
          <a:p>
            <a:r>
              <a:rPr lang="fr-FR" dirty="0"/>
              <a:t>	15 000€ fonds cité éducative en direction du collège </a:t>
            </a:r>
          </a:p>
          <a:p>
            <a:endParaRPr lang="fr-FR" dirty="0"/>
          </a:p>
          <a:p>
            <a:endParaRPr lang="fr-FR" dirty="0"/>
          </a:p>
          <a:p>
            <a:r>
              <a:rPr lang="fr-FR" u="sng" dirty="0"/>
              <a:t>Actions fléchées </a:t>
            </a:r>
            <a:r>
              <a:rPr lang="fr-FR" dirty="0"/>
              <a:t>: </a:t>
            </a:r>
          </a:p>
          <a:p>
            <a:r>
              <a:rPr lang="fr-FR" dirty="0"/>
              <a:t>	- 5 ATSEM en TPS </a:t>
            </a:r>
          </a:p>
          <a:p>
            <a:r>
              <a:rPr lang="fr-FR" dirty="0"/>
              <a:t>	- prévention décrochage scolaire (Réussite éducative) </a:t>
            </a:r>
          </a:p>
          <a:p>
            <a:r>
              <a:rPr lang="fr-FR" dirty="0"/>
              <a:t>	- 2 apprentis (ingénierie de projet et administratif cité éducative) </a:t>
            </a:r>
          </a:p>
          <a:p>
            <a:r>
              <a:rPr lang="fr-FR" dirty="0"/>
              <a:t>	- 6 AESH accompagnement enfant porteur de handicap </a:t>
            </a:r>
          </a:p>
          <a:p>
            <a:r>
              <a:rPr lang="fr-FR" dirty="0"/>
              <a:t>	- 6 animateurs pause méridienne </a:t>
            </a:r>
          </a:p>
          <a:p>
            <a:r>
              <a:rPr lang="fr-FR" dirty="0"/>
              <a:t>	- Eveil enfance, poste directeur </a:t>
            </a:r>
          </a:p>
        </p:txBody>
      </p:sp>
      <p:pic>
        <p:nvPicPr>
          <p:cNvPr id="4" name="Image 3"/>
          <p:cNvPicPr>
            <a:picLocks noChangeAspect="1"/>
          </p:cNvPicPr>
          <p:nvPr/>
        </p:nvPicPr>
        <p:blipFill>
          <a:blip r:embed="rId2"/>
          <a:stretch>
            <a:fillRect/>
          </a:stretch>
        </p:blipFill>
        <p:spPr>
          <a:xfrm>
            <a:off x="10029826" y="5438775"/>
            <a:ext cx="1790700" cy="1293811"/>
          </a:xfrm>
          <a:prstGeom prst="rect">
            <a:avLst/>
          </a:prstGeom>
        </p:spPr>
      </p:pic>
    </p:spTree>
    <p:extLst>
      <p:ext uri="{BB962C8B-B14F-4D97-AF65-F5344CB8AC3E}">
        <p14:creationId xmlns:p14="http://schemas.microsoft.com/office/powerpoint/2010/main" val="3479686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E09DC1-4972-4B47-895A-EADA965E5C82}"/>
              </a:ext>
            </a:extLst>
          </p:cNvPr>
          <p:cNvSpPr>
            <a:spLocks noGrp="1"/>
          </p:cNvSpPr>
          <p:nvPr>
            <p:ph type="title"/>
          </p:nvPr>
        </p:nvSpPr>
        <p:spPr/>
        <p:txBody>
          <a:bodyPr/>
          <a:lstStyle/>
          <a:p>
            <a:r>
              <a:rPr lang="fr-FR" dirty="0"/>
              <a:t>De quoi parle-t-on? </a:t>
            </a:r>
          </a:p>
        </p:txBody>
      </p:sp>
      <p:sp>
        <p:nvSpPr>
          <p:cNvPr id="3" name="Espace réservé du contenu 2">
            <a:extLst>
              <a:ext uri="{FF2B5EF4-FFF2-40B4-BE49-F238E27FC236}">
                <a16:creationId xmlns:a16="http://schemas.microsoft.com/office/drawing/2014/main" id="{C1F56EEE-5005-1645-9A0C-918BFF1AA9E8}"/>
              </a:ext>
            </a:extLst>
          </p:cNvPr>
          <p:cNvSpPr>
            <a:spLocks noGrp="1"/>
          </p:cNvSpPr>
          <p:nvPr>
            <p:ph idx="1"/>
          </p:nvPr>
        </p:nvSpPr>
        <p:spPr/>
        <p:txBody>
          <a:bodyPr/>
          <a:lstStyle/>
          <a:p>
            <a:r>
              <a:rPr lang="fr-FR" dirty="0"/>
              <a:t>Lancées le 5 novembre 2018 par Jean-Michel </a:t>
            </a:r>
            <a:r>
              <a:rPr lang="fr-FR" dirty="0" err="1"/>
              <a:t>Blanquer</a:t>
            </a:r>
            <a:r>
              <a:rPr lang="fr-FR" dirty="0"/>
              <a:t>, ministre de l’Education nationale et de la Jeunesse et Julien </a:t>
            </a:r>
            <a:r>
              <a:rPr lang="fr-FR" dirty="0" err="1"/>
              <a:t>Denormandie</a:t>
            </a:r>
            <a:r>
              <a:rPr lang="fr-FR" dirty="0"/>
              <a:t>, ministre chargé de la Ville et du logement, les cités éducatives visent à coordonner l’ensemble des acteurs de terrain </a:t>
            </a:r>
            <a:r>
              <a:rPr lang="fr-FR" dirty="0" err="1"/>
              <a:t>oeuvrant</a:t>
            </a:r>
            <a:r>
              <a:rPr lang="fr-FR" dirty="0"/>
              <a:t> dans les quartiers prioritaires autour de la réussite scolaire, dans l’école et hors de l’école. Il ne s’agit pas d’un dispositif de plus mais d’une démarche de coordination des dispositifs existants. L’enjeu est d’accompagner chaque parcours éducatif individuel, de la petite enfance jusqu’à l’insertion professionnelle par une fédération de tous les acteurs de l’éducation scolaire et périscolaire des quartiers prioritaires.</a:t>
            </a:r>
          </a:p>
        </p:txBody>
      </p:sp>
    </p:spTree>
    <p:extLst>
      <p:ext uri="{BB962C8B-B14F-4D97-AF65-F5344CB8AC3E}">
        <p14:creationId xmlns:p14="http://schemas.microsoft.com/office/powerpoint/2010/main" val="1784884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2276475" y="114301"/>
            <a:ext cx="6591300" cy="6629400"/>
          </a:xfrm>
          <a:prstGeom prst="rect">
            <a:avLst/>
          </a:prstGeom>
        </p:spPr>
      </p:pic>
    </p:spTree>
    <p:extLst>
      <p:ext uri="{BB962C8B-B14F-4D97-AF65-F5344CB8AC3E}">
        <p14:creationId xmlns:p14="http://schemas.microsoft.com/office/powerpoint/2010/main" val="1876363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7030A0"/>
                </a:solidFill>
              </a:rPr>
              <a:t>Les cités éducatives, </a:t>
            </a:r>
            <a:br>
              <a:rPr lang="fr-FR" dirty="0">
                <a:solidFill>
                  <a:srgbClr val="7030A0"/>
                </a:solidFill>
              </a:rPr>
            </a:br>
            <a:r>
              <a:rPr lang="fr-FR" dirty="0">
                <a:solidFill>
                  <a:srgbClr val="7030A0"/>
                </a:solidFill>
              </a:rPr>
              <a:t>quels objectifs pour quel public ? </a:t>
            </a:r>
          </a:p>
        </p:txBody>
      </p:sp>
      <p:sp>
        <p:nvSpPr>
          <p:cNvPr id="3" name="Espace réservé du contenu 2"/>
          <p:cNvSpPr>
            <a:spLocks noGrp="1"/>
          </p:cNvSpPr>
          <p:nvPr>
            <p:ph idx="1"/>
          </p:nvPr>
        </p:nvSpPr>
        <p:spPr/>
        <p:txBody>
          <a:bodyPr>
            <a:normAutofit fontScale="92500" lnSpcReduction="10000"/>
          </a:bodyPr>
          <a:lstStyle/>
          <a:p>
            <a:r>
              <a:rPr lang="fr-FR" u="sng" dirty="0"/>
              <a:t>Objectifs</a:t>
            </a:r>
            <a:r>
              <a:rPr lang="fr-FR" dirty="0"/>
              <a:t> : </a:t>
            </a:r>
          </a:p>
          <a:p>
            <a:pPr lvl="1"/>
            <a:r>
              <a:rPr lang="fr-FR" dirty="0"/>
              <a:t>Conforter le rôle de l’Ecole </a:t>
            </a:r>
          </a:p>
          <a:p>
            <a:pPr lvl="1"/>
            <a:r>
              <a:rPr lang="fr-FR" dirty="0"/>
              <a:t>Promouvoir la continuité éducative</a:t>
            </a:r>
          </a:p>
          <a:p>
            <a:pPr lvl="1"/>
            <a:r>
              <a:rPr lang="fr-FR" dirty="0"/>
              <a:t>Ouvrir le champ des possibles </a:t>
            </a:r>
          </a:p>
          <a:p>
            <a:pPr marL="457200" lvl="1" indent="0">
              <a:buNone/>
            </a:pPr>
            <a:endParaRPr lang="fr-FR" dirty="0"/>
          </a:p>
          <a:p>
            <a:pPr marL="457200" lvl="1" indent="0">
              <a:buNone/>
            </a:pPr>
            <a:r>
              <a:rPr lang="fr-FR" dirty="0"/>
              <a:t>Élaborer et déployer une stratégie éducative ambitieuse</a:t>
            </a:r>
          </a:p>
          <a:p>
            <a:pPr marL="457200" lvl="1" indent="0">
              <a:buNone/>
            </a:pPr>
            <a:r>
              <a:rPr lang="fr-FR" dirty="0"/>
              <a:t>Bâtir un écosystème de coopération des acteurs éducatifs autour de l’Ecole</a:t>
            </a:r>
          </a:p>
          <a:p>
            <a:endParaRPr lang="fr-FR" dirty="0"/>
          </a:p>
          <a:p>
            <a:r>
              <a:rPr lang="fr-FR" u="sng" dirty="0"/>
              <a:t>Public</a:t>
            </a:r>
            <a:r>
              <a:rPr lang="fr-FR" dirty="0"/>
              <a:t> : </a:t>
            </a:r>
          </a:p>
          <a:p>
            <a:pPr lvl="1"/>
            <a:r>
              <a:rPr lang="fr-FR" dirty="0"/>
              <a:t>de 0 à 30 ans, </a:t>
            </a:r>
          </a:p>
          <a:p>
            <a:pPr lvl="1"/>
            <a:r>
              <a:rPr lang="fr-FR" dirty="0"/>
              <a:t>Résidents des quartiers prioritaires</a:t>
            </a:r>
          </a:p>
          <a:p>
            <a:pPr lvl="1"/>
            <a:r>
              <a:rPr lang="fr-FR" dirty="0"/>
              <a:t>Sur tous les temps de l’enfant, de l’adolescent et du jeune adulte</a:t>
            </a:r>
          </a:p>
        </p:txBody>
      </p:sp>
      <p:pic>
        <p:nvPicPr>
          <p:cNvPr id="4" name="Image 3"/>
          <p:cNvPicPr>
            <a:picLocks noChangeAspect="1"/>
          </p:cNvPicPr>
          <p:nvPr/>
        </p:nvPicPr>
        <p:blipFill>
          <a:blip r:embed="rId2"/>
          <a:stretch>
            <a:fillRect/>
          </a:stretch>
        </p:blipFill>
        <p:spPr>
          <a:xfrm>
            <a:off x="9820276" y="5584032"/>
            <a:ext cx="2114550" cy="1185862"/>
          </a:xfrm>
          <a:prstGeom prst="rect">
            <a:avLst/>
          </a:prstGeom>
        </p:spPr>
      </p:pic>
    </p:spTree>
    <p:extLst>
      <p:ext uri="{BB962C8B-B14F-4D97-AF65-F5344CB8AC3E}">
        <p14:creationId xmlns:p14="http://schemas.microsoft.com/office/powerpoint/2010/main" val="303944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3276600" y="447675"/>
            <a:ext cx="5867400" cy="6334125"/>
          </a:xfrm>
          <a:prstGeom prst="rect">
            <a:avLst/>
          </a:prstGeom>
        </p:spPr>
      </p:pic>
    </p:spTree>
    <p:extLst>
      <p:ext uri="{BB962C8B-B14F-4D97-AF65-F5344CB8AC3E}">
        <p14:creationId xmlns:p14="http://schemas.microsoft.com/office/powerpoint/2010/main" val="3883463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44550"/>
          </a:xfrm>
        </p:spPr>
        <p:txBody>
          <a:bodyPr>
            <a:normAutofit fontScale="90000"/>
          </a:bodyPr>
          <a:lstStyle/>
          <a:p>
            <a:pPr algn="ctr"/>
            <a:r>
              <a:rPr lang="fr-FR" dirty="0">
                <a:solidFill>
                  <a:srgbClr val="7030A0"/>
                </a:solidFill>
              </a:rPr>
              <a:t>Les  cités éducatives, </a:t>
            </a:r>
            <a:br>
              <a:rPr lang="fr-FR" dirty="0">
                <a:solidFill>
                  <a:srgbClr val="7030A0"/>
                </a:solidFill>
              </a:rPr>
            </a:br>
            <a:r>
              <a:rPr lang="fr-FR" dirty="0">
                <a:solidFill>
                  <a:srgbClr val="7030A0"/>
                </a:solidFill>
              </a:rPr>
              <a:t>quel fonctionnement ?  </a:t>
            </a:r>
          </a:p>
        </p:txBody>
      </p:sp>
      <p:sp>
        <p:nvSpPr>
          <p:cNvPr id="3" name="Espace réservé du contenu 2"/>
          <p:cNvSpPr>
            <a:spLocks noGrp="1"/>
          </p:cNvSpPr>
          <p:nvPr>
            <p:ph idx="1"/>
          </p:nvPr>
        </p:nvSpPr>
        <p:spPr>
          <a:xfrm>
            <a:off x="838200" y="1293812"/>
            <a:ext cx="10515600" cy="5564188"/>
          </a:xfrm>
        </p:spPr>
        <p:txBody>
          <a:bodyPr>
            <a:normAutofit fontScale="85000" lnSpcReduction="10000"/>
          </a:bodyPr>
          <a:lstStyle/>
          <a:p>
            <a:r>
              <a:rPr lang="fr-FR" u="sng" dirty="0"/>
              <a:t>Le dossier de candidature : </a:t>
            </a:r>
          </a:p>
          <a:p>
            <a:pPr lvl="1"/>
            <a:r>
              <a:rPr lang="fr-FR" dirty="0"/>
              <a:t>Diagnostic  partagé des enjeux éducatifs et un état des lieux des actions déjà mises en œuvre  </a:t>
            </a:r>
          </a:p>
          <a:p>
            <a:pPr lvl="1"/>
            <a:r>
              <a:rPr lang="fr-FR" dirty="0"/>
              <a:t>Elaboration d’une stratégie éducative ambitieuse et innovante</a:t>
            </a:r>
          </a:p>
          <a:p>
            <a:pPr lvl="1"/>
            <a:r>
              <a:rPr lang="fr-FR" dirty="0"/>
              <a:t>Déclinaison d’un programme d’actions</a:t>
            </a:r>
          </a:p>
          <a:p>
            <a:pPr lvl="1"/>
            <a:r>
              <a:rPr lang="fr-FR" dirty="0"/>
              <a:t>Évaluation et indicateurs </a:t>
            </a:r>
          </a:p>
          <a:p>
            <a:pPr lvl="1"/>
            <a:r>
              <a:rPr lang="fr-FR" dirty="0"/>
              <a:t>Cadre budgétaire prévisionnel </a:t>
            </a:r>
          </a:p>
          <a:p>
            <a:r>
              <a:rPr lang="fr-FR" u="sng" dirty="0"/>
              <a:t>Gouvernance : </a:t>
            </a:r>
          </a:p>
          <a:p>
            <a:pPr lvl="1"/>
            <a:r>
              <a:rPr lang="fr-FR" dirty="0"/>
              <a:t>Gouvernance locale à définir pour les 3 acteurs principaux </a:t>
            </a:r>
          </a:p>
          <a:p>
            <a:pPr lvl="2"/>
            <a:r>
              <a:rPr lang="fr-FR" dirty="0"/>
              <a:t>Education Nationale : Principal collège REP+ (chef de file pour les établissements scolaires rattachés)</a:t>
            </a:r>
          </a:p>
          <a:p>
            <a:pPr lvl="2"/>
            <a:r>
              <a:rPr lang="fr-FR" dirty="0"/>
              <a:t>Préfecture : Déléguée du Préfet </a:t>
            </a:r>
          </a:p>
          <a:p>
            <a:pPr lvl="2"/>
            <a:r>
              <a:rPr lang="fr-FR" dirty="0"/>
              <a:t>Commune : équipe projet (pôle citoyenneté, pôle éducation enfance) </a:t>
            </a:r>
          </a:p>
          <a:p>
            <a:r>
              <a:rPr lang="fr-FR" u="sng" dirty="0"/>
              <a:t>Calendrier : </a:t>
            </a:r>
            <a:endParaRPr lang="fr-FR" dirty="0"/>
          </a:p>
          <a:p>
            <a:pPr lvl="1"/>
            <a:r>
              <a:rPr lang="fr-FR" dirty="0"/>
              <a:t>Mars 2019 : identification des territoires éligibles</a:t>
            </a:r>
          </a:p>
          <a:p>
            <a:pPr lvl="1"/>
            <a:r>
              <a:rPr lang="fr-FR" dirty="0"/>
              <a:t>Mai 2019 : 80 territoires éligibles pouvant candidater </a:t>
            </a:r>
          </a:p>
          <a:p>
            <a:pPr lvl="1"/>
            <a:r>
              <a:rPr lang="fr-FR" dirty="0"/>
              <a:t>30 juin 2019 : dépôt des avant-projets de candidature à la labellisation </a:t>
            </a:r>
          </a:p>
          <a:p>
            <a:pPr lvl="1"/>
            <a:r>
              <a:rPr lang="fr-FR" dirty="0"/>
              <a:t>Septembre 2019 : rentrée des cités éducatives labélisées</a:t>
            </a:r>
          </a:p>
          <a:p>
            <a:pPr lvl="1"/>
            <a:r>
              <a:rPr lang="fr-FR" dirty="0"/>
              <a:t>Septembre à décembre 2019: élaboration des projets </a:t>
            </a:r>
          </a:p>
        </p:txBody>
      </p:sp>
      <p:pic>
        <p:nvPicPr>
          <p:cNvPr id="4" name="Image 3"/>
          <p:cNvPicPr>
            <a:picLocks noChangeAspect="1"/>
          </p:cNvPicPr>
          <p:nvPr/>
        </p:nvPicPr>
        <p:blipFill>
          <a:blip r:embed="rId2"/>
          <a:stretch>
            <a:fillRect/>
          </a:stretch>
        </p:blipFill>
        <p:spPr>
          <a:xfrm>
            <a:off x="10553700" y="5803899"/>
            <a:ext cx="1266825" cy="928687"/>
          </a:xfrm>
          <a:prstGeom prst="rect">
            <a:avLst/>
          </a:prstGeom>
        </p:spPr>
      </p:pic>
    </p:spTree>
    <p:extLst>
      <p:ext uri="{BB962C8B-B14F-4D97-AF65-F5344CB8AC3E}">
        <p14:creationId xmlns:p14="http://schemas.microsoft.com/office/powerpoint/2010/main" val="411622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0276F9-097F-A74C-A058-E11465A9D062}"/>
              </a:ext>
            </a:extLst>
          </p:cNvPr>
          <p:cNvSpPr>
            <a:spLocks noGrp="1"/>
          </p:cNvSpPr>
          <p:nvPr>
            <p:ph type="title"/>
          </p:nvPr>
        </p:nvSpPr>
        <p:spPr/>
        <p:txBody>
          <a:bodyPr/>
          <a:lstStyle/>
          <a:p>
            <a:endParaRPr lang="fr-FR"/>
          </a:p>
        </p:txBody>
      </p:sp>
      <p:pic>
        <p:nvPicPr>
          <p:cNvPr id="5" name="Espace réservé du contenu 4">
            <a:extLst>
              <a:ext uri="{FF2B5EF4-FFF2-40B4-BE49-F238E27FC236}">
                <a16:creationId xmlns:a16="http://schemas.microsoft.com/office/drawing/2014/main" id="{67D9F87D-1264-0441-821A-A12442F9144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6875" y="111591"/>
            <a:ext cx="7717371" cy="6065372"/>
          </a:xfrm>
        </p:spPr>
      </p:pic>
    </p:spTree>
    <p:extLst>
      <p:ext uri="{BB962C8B-B14F-4D97-AF65-F5344CB8AC3E}">
        <p14:creationId xmlns:p14="http://schemas.microsoft.com/office/powerpoint/2010/main" val="3841354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7030A0"/>
                </a:solidFill>
              </a:rPr>
              <a:t>Les cités éducatives, </a:t>
            </a:r>
            <a:br>
              <a:rPr lang="fr-FR" dirty="0">
                <a:solidFill>
                  <a:srgbClr val="7030A0"/>
                </a:solidFill>
              </a:rPr>
            </a:br>
            <a:r>
              <a:rPr lang="fr-FR" dirty="0">
                <a:solidFill>
                  <a:srgbClr val="7030A0"/>
                </a:solidFill>
              </a:rPr>
              <a:t>quels moyens alloués </a:t>
            </a:r>
          </a:p>
        </p:txBody>
      </p:sp>
      <p:pic>
        <p:nvPicPr>
          <p:cNvPr id="5" name="Espace réservé du contenu 4"/>
          <p:cNvPicPr>
            <a:picLocks noGrp="1" noChangeAspect="1"/>
          </p:cNvPicPr>
          <p:nvPr>
            <p:ph idx="1"/>
          </p:nvPr>
        </p:nvPicPr>
        <p:blipFill>
          <a:blip r:embed="rId2"/>
          <a:stretch>
            <a:fillRect/>
          </a:stretch>
        </p:blipFill>
        <p:spPr>
          <a:xfrm>
            <a:off x="742950" y="1690687"/>
            <a:ext cx="10277475" cy="4948237"/>
          </a:xfrm>
          <a:prstGeom prst="rect">
            <a:avLst/>
          </a:prstGeom>
        </p:spPr>
      </p:pic>
    </p:spTree>
    <p:extLst>
      <p:ext uri="{BB962C8B-B14F-4D97-AF65-F5344CB8AC3E}">
        <p14:creationId xmlns:p14="http://schemas.microsoft.com/office/powerpoint/2010/main" val="547100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96925"/>
          </a:xfrm>
        </p:spPr>
        <p:txBody>
          <a:bodyPr>
            <a:normAutofit/>
          </a:bodyPr>
          <a:lstStyle/>
          <a:p>
            <a:pPr algn="ctr"/>
            <a:r>
              <a:rPr lang="fr-FR" dirty="0">
                <a:solidFill>
                  <a:srgbClr val="7030A0"/>
                </a:solidFill>
              </a:rPr>
              <a:t>Notre dossier de candidature </a:t>
            </a:r>
          </a:p>
        </p:txBody>
      </p:sp>
      <p:sp>
        <p:nvSpPr>
          <p:cNvPr id="3" name="Espace réservé du contenu 2"/>
          <p:cNvSpPr>
            <a:spLocks noGrp="1"/>
          </p:cNvSpPr>
          <p:nvPr>
            <p:ph idx="1"/>
          </p:nvPr>
        </p:nvSpPr>
        <p:spPr>
          <a:xfrm>
            <a:off x="466725" y="1247774"/>
            <a:ext cx="10515600" cy="5324475"/>
          </a:xfrm>
        </p:spPr>
        <p:txBody>
          <a:bodyPr>
            <a:normAutofit fontScale="55000" lnSpcReduction="20000"/>
          </a:bodyPr>
          <a:lstStyle/>
          <a:p>
            <a:pPr marL="0" indent="0">
              <a:buNone/>
            </a:pPr>
            <a:endParaRPr lang="fr-FR" dirty="0"/>
          </a:p>
          <a:p>
            <a:pPr marL="0" indent="0">
              <a:buNone/>
            </a:pPr>
            <a:r>
              <a:rPr lang="fr-FR" dirty="0"/>
              <a:t> </a:t>
            </a:r>
            <a:r>
              <a:rPr lang="fr-FR" sz="4500" b="1" i="1" dirty="0">
                <a:solidFill>
                  <a:srgbClr val="00B0F0"/>
                </a:solidFill>
              </a:rPr>
              <a:t>Les Mureaux, le parcours de tous les possibles, le parcours de tous les talents</a:t>
            </a:r>
            <a:r>
              <a:rPr lang="fr-FR" i="1" dirty="0">
                <a:solidFill>
                  <a:srgbClr val="00B0F0"/>
                </a:solidFill>
              </a:rPr>
              <a:t> </a:t>
            </a:r>
          </a:p>
          <a:p>
            <a:pPr marL="0" indent="0" algn="ctr">
              <a:buNone/>
            </a:pPr>
            <a:endParaRPr lang="fr-FR" dirty="0"/>
          </a:p>
          <a:p>
            <a:pPr marL="0" indent="0">
              <a:buNone/>
            </a:pPr>
            <a:r>
              <a:rPr lang="fr-FR" b="1" u="sng" dirty="0"/>
              <a:t>Enjeu 1 : Une cité apprenante</a:t>
            </a:r>
          </a:p>
          <a:p>
            <a:pPr marL="0" indent="0">
              <a:buNone/>
            </a:pPr>
            <a:r>
              <a:rPr lang="fr-FR" dirty="0"/>
              <a:t>	Enjeu 1.1 : doter les acteurs éducatifs d’une culture commune et d’une ambition partagée. « Les Mureaux, le parcours de 	tous les possibles, le parcours de tous les talents »</a:t>
            </a:r>
          </a:p>
          <a:p>
            <a:pPr marL="0" indent="0">
              <a:buNone/>
            </a:pPr>
            <a:r>
              <a:rPr lang="fr-FR" dirty="0"/>
              <a:t>	Enjeu 1.2 : accompagner et former les acteurs</a:t>
            </a:r>
          </a:p>
          <a:p>
            <a:pPr marL="0" indent="0">
              <a:buNone/>
            </a:pPr>
            <a:r>
              <a:rPr lang="fr-FR" dirty="0"/>
              <a:t>	Enjeu 1.3 : identifier l’ensemble des dispositifs de droits communs ainsi que les dispositifs spécifiques, clarifier et rendre 	lisible</a:t>
            </a:r>
          </a:p>
          <a:p>
            <a:pPr marL="0" indent="0">
              <a:buNone/>
            </a:pPr>
            <a:r>
              <a:rPr lang="fr-FR" dirty="0"/>
              <a:t>	Enjeu 1.4 : élaborer des parcours éducatifs partagés entre acteurs, mettre en place un carnet numérique de la continuité 	éducative pour chaque enfant renseigné par tous les acteurs éducatifs (association, Éducation nationale y compris école 	sous contrat, Commune, …) Prendre en compte « les intelligences » et les appétences de l’enfant au-delà des résultats 	scolaires.</a:t>
            </a:r>
          </a:p>
          <a:p>
            <a:endParaRPr lang="fr-FR" dirty="0"/>
          </a:p>
          <a:p>
            <a:pPr marL="0" indent="0">
              <a:buNone/>
            </a:pPr>
            <a:r>
              <a:rPr lang="fr-FR" b="1" u="sng" dirty="0"/>
              <a:t>Enjeu 2 : Une cité linguistique</a:t>
            </a:r>
          </a:p>
          <a:p>
            <a:pPr marL="0" indent="0">
              <a:buNone/>
            </a:pPr>
            <a:r>
              <a:rPr lang="fr-FR" dirty="0"/>
              <a:t>	Enjeu 2.1 : développer l’offre linguistique</a:t>
            </a:r>
          </a:p>
          <a:p>
            <a:pPr marL="0" indent="0">
              <a:buNone/>
            </a:pPr>
            <a:r>
              <a:rPr lang="fr-FR" dirty="0"/>
              <a:t>	Enjeu 2.2 : renforcer la maitrise de la langue comme ressource pour l’expression orale et la médiation face à la violence</a:t>
            </a:r>
          </a:p>
          <a:p>
            <a:pPr marL="0" indent="0">
              <a:buNone/>
            </a:pPr>
            <a:r>
              <a:rPr lang="fr-FR" dirty="0"/>
              <a:t>	Enjeu 2.3 : développer les parcours d’excellence autour de l’apprentissage des langues et des codes</a:t>
            </a:r>
          </a:p>
          <a:p>
            <a:pPr marL="0" indent="0">
              <a:buNone/>
            </a:pPr>
            <a:r>
              <a:rPr lang="fr-FR" dirty="0"/>
              <a:t>	Enjeu 2.4 : favoriser l’ouverture internationale et culturelle</a:t>
            </a:r>
          </a:p>
        </p:txBody>
      </p:sp>
      <p:pic>
        <p:nvPicPr>
          <p:cNvPr id="4" name="Image 3"/>
          <p:cNvPicPr>
            <a:picLocks noChangeAspect="1"/>
          </p:cNvPicPr>
          <p:nvPr/>
        </p:nvPicPr>
        <p:blipFill>
          <a:blip r:embed="rId2"/>
          <a:stretch>
            <a:fillRect/>
          </a:stretch>
        </p:blipFill>
        <p:spPr>
          <a:xfrm>
            <a:off x="9810750" y="5534025"/>
            <a:ext cx="2009775" cy="1198561"/>
          </a:xfrm>
          <a:prstGeom prst="rect">
            <a:avLst/>
          </a:prstGeom>
        </p:spPr>
      </p:pic>
    </p:spTree>
    <p:extLst>
      <p:ext uri="{BB962C8B-B14F-4D97-AF65-F5344CB8AC3E}">
        <p14:creationId xmlns:p14="http://schemas.microsoft.com/office/powerpoint/2010/main" val="319605967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TotalTime>
  <Words>357</Words>
  <Application>Microsoft Macintosh PowerPoint</Application>
  <PresentationFormat>Grand écran</PresentationFormat>
  <Paragraphs>85</Paragraphs>
  <Slides>11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Calibri</vt:lpstr>
      <vt:lpstr>Calibri Light</vt:lpstr>
      <vt:lpstr>Thème Office</vt:lpstr>
      <vt:lpstr>Les Cités éducatives </vt:lpstr>
      <vt:lpstr>De quoi parle-t-on? </vt:lpstr>
      <vt:lpstr>Présentation PowerPoint</vt:lpstr>
      <vt:lpstr>Les cités éducatives,  quels objectifs pour quel public ? </vt:lpstr>
      <vt:lpstr>Présentation PowerPoint</vt:lpstr>
      <vt:lpstr>Les  cités éducatives,  quel fonctionnement ?  </vt:lpstr>
      <vt:lpstr>Présentation PowerPoint</vt:lpstr>
      <vt:lpstr>Les cités éducatives,  quels moyens alloués </vt:lpstr>
      <vt:lpstr>Notre dossier de candidature </vt:lpstr>
      <vt:lpstr>Présentation PowerPoint</vt:lpstr>
      <vt:lpstr>Fonds d’amorçage 2019 Cité éducative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Cités éducatives</dc:title>
  <dc:creator>VINCENT Sophie</dc:creator>
  <cp:lastModifiedBy>marie goetz</cp:lastModifiedBy>
  <cp:revision>29</cp:revision>
  <dcterms:created xsi:type="dcterms:W3CDTF">2019-05-14T16:17:15Z</dcterms:created>
  <dcterms:modified xsi:type="dcterms:W3CDTF">2019-09-23T00:01:39Z</dcterms:modified>
</cp:coreProperties>
</file>