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59" r:id="rId3"/>
    <p:sldId id="260" r:id="rId4"/>
    <p:sldId id="262" r:id="rId5"/>
    <p:sldId id="263" r:id="rId6"/>
  </p:sldIdLst>
  <p:sldSz cx="7583488" cy="105664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98"/>
    <p:restoredTop sz="94575"/>
  </p:normalViewPr>
  <p:slideViewPr>
    <p:cSldViewPr snapToGrid="0" snapToObjects="1">
      <p:cViewPr>
        <p:scale>
          <a:sx n="153" d="100"/>
          <a:sy n="153" d="100"/>
        </p:scale>
        <p:origin x="6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0053D-8FCB-9E4E-852C-0B6021120C4C}" type="datetimeFigureOut">
              <a:rPr lang="fr-FR" smtClean="0"/>
              <a:t>04/07/2019</a:t>
            </a:fld>
            <a:endParaRPr lang="fr-FR"/>
          </a:p>
        </p:txBody>
      </p:sp>
      <p:sp>
        <p:nvSpPr>
          <p:cNvPr id="4" name="Espace réservé de l’image des diapositives 3"/>
          <p:cNvSpPr>
            <a:spLocks noGrp="1" noRot="1" noChangeAspect="1"/>
          </p:cNvSpPr>
          <p:nvPr>
            <p:ph type="sldImg" idx="2"/>
          </p:nvPr>
        </p:nvSpPr>
        <p:spPr>
          <a:xfrm>
            <a:off x="2320925" y="1143000"/>
            <a:ext cx="22161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2E679-7EE6-304A-82AC-C70F86D00DDE}" type="slidenum">
              <a:rPr lang="fr-FR" smtClean="0"/>
              <a:t>‹N°›</a:t>
            </a:fld>
            <a:endParaRPr lang="fr-FR"/>
          </a:p>
        </p:txBody>
      </p:sp>
    </p:spTree>
    <p:extLst>
      <p:ext uri="{BB962C8B-B14F-4D97-AF65-F5344CB8AC3E}">
        <p14:creationId xmlns:p14="http://schemas.microsoft.com/office/powerpoint/2010/main" val="56160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8762" y="1729270"/>
            <a:ext cx="6445965" cy="3678673"/>
          </a:xfrm>
        </p:spPr>
        <p:txBody>
          <a:bodyPr anchor="b"/>
          <a:lstStyle>
            <a:lvl1pPr algn="ctr">
              <a:defRPr sz="4976"/>
            </a:lvl1pPr>
          </a:lstStyle>
          <a:p>
            <a:r>
              <a:rPr lang="fr-FR"/>
              <a:t>Cliquez et modifiez le titre</a:t>
            </a:r>
            <a:endParaRPr lang="en-US" dirty="0"/>
          </a:p>
        </p:txBody>
      </p:sp>
      <p:sp>
        <p:nvSpPr>
          <p:cNvPr id="3" name="Subtitle 2"/>
          <p:cNvSpPr>
            <a:spLocks noGrp="1"/>
          </p:cNvSpPr>
          <p:nvPr>
            <p:ph type="subTitle" idx="1"/>
          </p:nvPr>
        </p:nvSpPr>
        <p:spPr>
          <a:xfrm>
            <a:off x="947936" y="5549807"/>
            <a:ext cx="5687616" cy="2551100"/>
          </a:xfrm>
        </p:spPr>
        <p:txBody>
          <a:bodyPr/>
          <a:lstStyle>
            <a:lvl1pPr marL="0" indent="0" algn="ctr">
              <a:buNone/>
              <a:defRPr sz="1990"/>
            </a:lvl1pPr>
            <a:lvl2pPr marL="379156" indent="0" algn="ctr">
              <a:buNone/>
              <a:defRPr sz="1659"/>
            </a:lvl2pPr>
            <a:lvl3pPr marL="758312" indent="0" algn="ctr">
              <a:buNone/>
              <a:defRPr sz="1493"/>
            </a:lvl3pPr>
            <a:lvl4pPr marL="1137468" indent="0" algn="ctr">
              <a:buNone/>
              <a:defRPr sz="1327"/>
            </a:lvl4pPr>
            <a:lvl5pPr marL="1516624" indent="0" algn="ctr">
              <a:buNone/>
              <a:defRPr sz="1327"/>
            </a:lvl5pPr>
            <a:lvl6pPr marL="1895780" indent="0" algn="ctr">
              <a:buNone/>
              <a:defRPr sz="1327"/>
            </a:lvl6pPr>
            <a:lvl7pPr marL="2274936" indent="0" algn="ctr">
              <a:buNone/>
              <a:defRPr sz="1327"/>
            </a:lvl7pPr>
            <a:lvl8pPr marL="2654092" indent="0" algn="ctr">
              <a:buNone/>
              <a:defRPr sz="1327"/>
            </a:lvl8pPr>
            <a:lvl9pPr marL="3033248" indent="0" algn="ctr">
              <a:buNone/>
              <a:defRPr sz="1327"/>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04/07/2019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04/07/2019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6934" y="562563"/>
            <a:ext cx="1635190" cy="8954536"/>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521365" y="562563"/>
            <a:ext cx="4810775" cy="895453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04/07/2019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9C35F9-1DDA-714F-9BCE-193F28076449}" type="datetimeFigureOut">
              <a:rPr lang="fr-FR" smtClean="0"/>
              <a:t>04/07/2019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7416" y="2634265"/>
            <a:ext cx="6540758" cy="4395328"/>
          </a:xfrm>
        </p:spPr>
        <p:txBody>
          <a:bodyPr anchor="b"/>
          <a:lstStyle>
            <a:lvl1pPr>
              <a:defRPr sz="4976"/>
            </a:lvl1pPr>
          </a:lstStyle>
          <a:p>
            <a:r>
              <a:rPr lang="fr-FR"/>
              <a:t>Cliquez et modifiez le titre</a:t>
            </a:r>
            <a:endParaRPr lang="en-US" dirty="0"/>
          </a:p>
        </p:txBody>
      </p:sp>
      <p:sp>
        <p:nvSpPr>
          <p:cNvPr id="3" name="Text Placeholder 2"/>
          <p:cNvSpPr>
            <a:spLocks noGrp="1"/>
          </p:cNvSpPr>
          <p:nvPr>
            <p:ph type="body" idx="1"/>
          </p:nvPr>
        </p:nvSpPr>
        <p:spPr>
          <a:xfrm>
            <a:off x="517416" y="7071175"/>
            <a:ext cx="6540758" cy="2311399"/>
          </a:xfrm>
        </p:spPr>
        <p:txBody>
          <a:bodyPr/>
          <a:lstStyle>
            <a:lvl1pPr marL="0" indent="0">
              <a:buNone/>
              <a:defRPr sz="1990">
                <a:solidFill>
                  <a:schemeClr val="tx1"/>
                </a:solidFill>
              </a:defRPr>
            </a:lvl1pPr>
            <a:lvl2pPr marL="379156" indent="0">
              <a:buNone/>
              <a:defRPr sz="1659">
                <a:solidFill>
                  <a:schemeClr val="tx1">
                    <a:tint val="75000"/>
                  </a:schemeClr>
                </a:solidFill>
              </a:defRPr>
            </a:lvl2pPr>
            <a:lvl3pPr marL="758312" indent="0">
              <a:buNone/>
              <a:defRPr sz="1493">
                <a:solidFill>
                  <a:schemeClr val="tx1">
                    <a:tint val="75000"/>
                  </a:schemeClr>
                </a:solidFill>
              </a:defRPr>
            </a:lvl3pPr>
            <a:lvl4pPr marL="1137468" indent="0">
              <a:buNone/>
              <a:defRPr sz="1327">
                <a:solidFill>
                  <a:schemeClr val="tx1">
                    <a:tint val="75000"/>
                  </a:schemeClr>
                </a:solidFill>
              </a:defRPr>
            </a:lvl4pPr>
            <a:lvl5pPr marL="1516624" indent="0">
              <a:buNone/>
              <a:defRPr sz="1327">
                <a:solidFill>
                  <a:schemeClr val="tx1">
                    <a:tint val="75000"/>
                  </a:schemeClr>
                </a:solidFill>
              </a:defRPr>
            </a:lvl5pPr>
            <a:lvl6pPr marL="1895780" indent="0">
              <a:buNone/>
              <a:defRPr sz="1327">
                <a:solidFill>
                  <a:schemeClr val="tx1">
                    <a:tint val="75000"/>
                  </a:schemeClr>
                </a:solidFill>
              </a:defRPr>
            </a:lvl6pPr>
            <a:lvl7pPr marL="2274936" indent="0">
              <a:buNone/>
              <a:defRPr sz="1327">
                <a:solidFill>
                  <a:schemeClr val="tx1">
                    <a:tint val="75000"/>
                  </a:schemeClr>
                </a:solidFill>
              </a:defRPr>
            </a:lvl7pPr>
            <a:lvl8pPr marL="2654092" indent="0">
              <a:buNone/>
              <a:defRPr sz="1327">
                <a:solidFill>
                  <a:schemeClr val="tx1">
                    <a:tint val="75000"/>
                  </a:schemeClr>
                </a:solidFill>
              </a:defRPr>
            </a:lvl8pPr>
            <a:lvl9pPr marL="3033248" indent="0">
              <a:buNone/>
              <a:defRPr sz="132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D9C35F9-1DDA-714F-9BCE-193F28076449}" type="datetimeFigureOut">
              <a:rPr lang="fr-FR" smtClean="0"/>
              <a:t>04/07/2019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521365" y="2812815"/>
            <a:ext cx="3222982" cy="67042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39141" y="2812815"/>
            <a:ext cx="3222982" cy="67042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D9C35F9-1DDA-714F-9BCE-193F28076449}" type="datetimeFigureOut">
              <a:rPr lang="fr-FR" smtClean="0"/>
              <a:t>04/07/2019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2353" y="562565"/>
            <a:ext cx="6540758" cy="2042349"/>
          </a:xfrm>
        </p:spPr>
        <p:txBody>
          <a:bodyPr/>
          <a:lstStyle/>
          <a:p>
            <a:r>
              <a:rPr lang="fr-FR"/>
              <a:t>Cliquez et modifiez le titre</a:t>
            </a:r>
            <a:endParaRPr lang="en-US" dirty="0"/>
          </a:p>
        </p:txBody>
      </p:sp>
      <p:sp>
        <p:nvSpPr>
          <p:cNvPr id="3" name="Text Placeholder 2"/>
          <p:cNvSpPr>
            <a:spLocks noGrp="1"/>
          </p:cNvSpPr>
          <p:nvPr>
            <p:ph type="body" idx="1"/>
          </p:nvPr>
        </p:nvSpPr>
        <p:spPr>
          <a:xfrm>
            <a:off x="522354" y="2590236"/>
            <a:ext cx="3208170" cy="1269435"/>
          </a:xfrm>
        </p:spPr>
        <p:txBody>
          <a:bodyPr anchor="b"/>
          <a:lstStyle>
            <a:lvl1pPr marL="0" indent="0">
              <a:buNone/>
              <a:defRPr sz="1990" b="1"/>
            </a:lvl1pPr>
            <a:lvl2pPr marL="379156" indent="0">
              <a:buNone/>
              <a:defRPr sz="1659" b="1"/>
            </a:lvl2pPr>
            <a:lvl3pPr marL="758312" indent="0">
              <a:buNone/>
              <a:defRPr sz="1493" b="1"/>
            </a:lvl3pPr>
            <a:lvl4pPr marL="1137468" indent="0">
              <a:buNone/>
              <a:defRPr sz="1327" b="1"/>
            </a:lvl4pPr>
            <a:lvl5pPr marL="1516624" indent="0">
              <a:buNone/>
              <a:defRPr sz="1327" b="1"/>
            </a:lvl5pPr>
            <a:lvl6pPr marL="1895780" indent="0">
              <a:buNone/>
              <a:defRPr sz="1327" b="1"/>
            </a:lvl6pPr>
            <a:lvl7pPr marL="2274936" indent="0">
              <a:buNone/>
              <a:defRPr sz="1327" b="1"/>
            </a:lvl7pPr>
            <a:lvl8pPr marL="2654092" indent="0">
              <a:buNone/>
              <a:defRPr sz="1327" b="1"/>
            </a:lvl8pPr>
            <a:lvl9pPr marL="3033248" indent="0">
              <a:buNone/>
              <a:defRPr sz="1327" b="1"/>
            </a:lvl9pPr>
          </a:lstStyle>
          <a:p>
            <a:pPr lvl="0"/>
            <a:r>
              <a:rPr lang="fr-FR"/>
              <a:t>Cliquez pour modifier les styles du texte du masque</a:t>
            </a:r>
          </a:p>
        </p:txBody>
      </p:sp>
      <p:sp>
        <p:nvSpPr>
          <p:cNvPr id="4" name="Content Placeholder 3"/>
          <p:cNvSpPr>
            <a:spLocks noGrp="1"/>
          </p:cNvSpPr>
          <p:nvPr>
            <p:ph sz="half" idx="2"/>
          </p:nvPr>
        </p:nvSpPr>
        <p:spPr>
          <a:xfrm>
            <a:off x="522354" y="3859671"/>
            <a:ext cx="3208170" cy="56769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39141" y="2590236"/>
            <a:ext cx="3223970" cy="1269435"/>
          </a:xfrm>
        </p:spPr>
        <p:txBody>
          <a:bodyPr anchor="b"/>
          <a:lstStyle>
            <a:lvl1pPr marL="0" indent="0">
              <a:buNone/>
              <a:defRPr sz="1990" b="1"/>
            </a:lvl1pPr>
            <a:lvl2pPr marL="379156" indent="0">
              <a:buNone/>
              <a:defRPr sz="1659" b="1"/>
            </a:lvl2pPr>
            <a:lvl3pPr marL="758312" indent="0">
              <a:buNone/>
              <a:defRPr sz="1493" b="1"/>
            </a:lvl3pPr>
            <a:lvl4pPr marL="1137468" indent="0">
              <a:buNone/>
              <a:defRPr sz="1327" b="1"/>
            </a:lvl4pPr>
            <a:lvl5pPr marL="1516624" indent="0">
              <a:buNone/>
              <a:defRPr sz="1327" b="1"/>
            </a:lvl5pPr>
            <a:lvl6pPr marL="1895780" indent="0">
              <a:buNone/>
              <a:defRPr sz="1327" b="1"/>
            </a:lvl6pPr>
            <a:lvl7pPr marL="2274936" indent="0">
              <a:buNone/>
              <a:defRPr sz="1327" b="1"/>
            </a:lvl7pPr>
            <a:lvl8pPr marL="2654092" indent="0">
              <a:buNone/>
              <a:defRPr sz="1327" b="1"/>
            </a:lvl8pPr>
            <a:lvl9pPr marL="3033248" indent="0">
              <a:buNone/>
              <a:defRPr sz="1327" b="1"/>
            </a:lvl9pPr>
          </a:lstStyle>
          <a:p>
            <a:pPr lvl="0"/>
            <a:r>
              <a:rPr lang="fr-FR"/>
              <a:t>Cliquez pour modifier les styles du texte du masque</a:t>
            </a:r>
          </a:p>
        </p:txBody>
      </p:sp>
      <p:sp>
        <p:nvSpPr>
          <p:cNvPr id="6" name="Content Placeholder 5"/>
          <p:cNvSpPr>
            <a:spLocks noGrp="1"/>
          </p:cNvSpPr>
          <p:nvPr>
            <p:ph sz="quarter" idx="4"/>
          </p:nvPr>
        </p:nvSpPr>
        <p:spPr>
          <a:xfrm>
            <a:off x="3839141" y="3859671"/>
            <a:ext cx="3223970" cy="56769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D9C35F9-1DDA-714F-9BCE-193F28076449}" type="datetimeFigureOut">
              <a:rPr lang="fr-FR" smtClean="0"/>
              <a:t>04/07/2019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6D9C35F9-1DDA-714F-9BCE-193F28076449}" type="datetimeFigureOut">
              <a:rPr lang="fr-FR" smtClean="0"/>
              <a:t>04/07/2019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C35F9-1DDA-714F-9BCE-193F28076449}" type="datetimeFigureOut">
              <a:rPr lang="fr-FR" smtClean="0"/>
              <a:t>04/07/2019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2353" y="704427"/>
            <a:ext cx="2445872" cy="2465493"/>
          </a:xfrm>
        </p:spPr>
        <p:txBody>
          <a:bodyPr anchor="b"/>
          <a:lstStyle>
            <a:lvl1pPr>
              <a:defRPr sz="2654"/>
            </a:lvl1pPr>
          </a:lstStyle>
          <a:p>
            <a:r>
              <a:rPr lang="fr-FR"/>
              <a:t>Cliquez et modifiez le titre</a:t>
            </a:r>
            <a:endParaRPr lang="en-US" dirty="0"/>
          </a:p>
        </p:txBody>
      </p:sp>
      <p:sp>
        <p:nvSpPr>
          <p:cNvPr id="3" name="Content Placeholder 2"/>
          <p:cNvSpPr>
            <a:spLocks noGrp="1"/>
          </p:cNvSpPr>
          <p:nvPr>
            <p:ph idx="1"/>
          </p:nvPr>
        </p:nvSpPr>
        <p:spPr>
          <a:xfrm>
            <a:off x="3223970" y="1521368"/>
            <a:ext cx="3839141" cy="7508993"/>
          </a:xfrm>
        </p:spPr>
        <p:txBody>
          <a:bodyPr/>
          <a:lstStyle>
            <a:lvl1pPr>
              <a:defRPr sz="2654"/>
            </a:lvl1pPr>
            <a:lvl2pPr>
              <a:defRPr sz="2322"/>
            </a:lvl2pPr>
            <a:lvl3pPr>
              <a:defRPr sz="1990"/>
            </a:lvl3pPr>
            <a:lvl4pPr>
              <a:defRPr sz="1659"/>
            </a:lvl4pPr>
            <a:lvl5pPr>
              <a:defRPr sz="1659"/>
            </a:lvl5pPr>
            <a:lvl6pPr>
              <a:defRPr sz="1659"/>
            </a:lvl6pPr>
            <a:lvl7pPr>
              <a:defRPr sz="1659"/>
            </a:lvl7pPr>
            <a:lvl8pPr>
              <a:defRPr sz="1659"/>
            </a:lvl8pPr>
            <a:lvl9pPr>
              <a:defRPr sz="16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2353" y="3169920"/>
            <a:ext cx="2445872" cy="5872669"/>
          </a:xfrm>
        </p:spPr>
        <p:txBody>
          <a:bodyPr/>
          <a:lstStyle>
            <a:lvl1pPr marL="0" indent="0">
              <a:buNone/>
              <a:defRPr sz="1327"/>
            </a:lvl1pPr>
            <a:lvl2pPr marL="379156" indent="0">
              <a:buNone/>
              <a:defRPr sz="1161"/>
            </a:lvl2pPr>
            <a:lvl3pPr marL="758312" indent="0">
              <a:buNone/>
              <a:defRPr sz="995"/>
            </a:lvl3pPr>
            <a:lvl4pPr marL="1137468" indent="0">
              <a:buNone/>
              <a:defRPr sz="829"/>
            </a:lvl4pPr>
            <a:lvl5pPr marL="1516624" indent="0">
              <a:buNone/>
              <a:defRPr sz="829"/>
            </a:lvl5pPr>
            <a:lvl6pPr marL="1895780" indent="0">
              <a:buNone/>
              <a:defRPr sz="829"/>
            </a:lvl6pPr>
            <a:lvl7pPr marL="2274936" indent="0">
              <a:buNone/>
              <a:defRPr sz="829"/>
            </a:lvl7pPr>
            <a:lvl8pPr marL="2654092" indent="0">
              <a:buNone/>
              <a:defRPr sz="829"/>
            </a:lvl8pPr>
            <a:lvl9pPr marL="3033248" indent="0">
              <a:buNone/>
              <a:defRPr sz="82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9C35F9-1DDA-714F-9BCE-193F28076449}" type="datetimeFigureOut">
              <a:rPr lang="fr-FR" smtClean="0"/>
              <a:t>04/07/2019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2353" y="704427"/>
            <a:ext cx="2445872" cy="2465493"/>
          </a:xfrm>
        </p:spPr>
        <p:txBody>
          <a:bodyPr anchor="b"/>
          <a:lstStyle>
            <a:lvl1pPr>
              <a:defRPr sz="2654"/>
            </a:lvl1pPr>
          </a:lstStyle>
          <a:p>
            <a:r>
              <a:rPr lang="fr-FR"/>
              <a:t>Cliquez et modifiez le titre</a:t>
            </a:r>
            <a:endParaRPr lang="en-US" dirty="0"/>
          </a:p>
        </p:txBody>
      </p:sp>
      <p:sp>
        <p:nvSpPr>
          <p:cNvPr id="3" name="Picture Placeholder 2"/>
          <p:cNvSpPr>
            <a:spLocks noGrp="1" noChangeAspect="1"/>
          </p:cNvSpPr>
          <p:nvPr>
            <p:ph type="pic" idx="1"/>
          </p:nvPr>
        </p:nvSpPr>
        <p:spPr>
          <a:xfrm>
            <a:off x="3223970" y="1521368"/>
            <a:ext cx="3839141" cy="7508993"/>
          </a:xfrm>
        </p:spPr>
        <p:txBody>
          <a:bodyPr anchor="t"/>
          <a:lstStyle>
            <a:lvl1pPr marL="0" indent="0">
              <a:buNone/>
              <a:defRPr sz="2654"/>
            </a:lvl1pPr>
            <a:lvl2pPr marL="379156" indent="0">
              <a:buNone/>
              <a:defRPr sz="2322"/>
            </a:lvl2pPr>
            <a:lvl3pPr marL="758312" indent="0">
              <a:buNone/>
              <a:defRPr sz="1990"/>
            </a:lvl3pPr>
            <a:lvl4pPr marL="1137468" indent="0">
              <a:buNone/>
              <a:defRPr sz="1659"/>
            </a:lvl4pPr>
            <a:lvl5pPr marL="1516624" indent="0">
              <a:buNone/>
              <a:defRPr sz="1659"/>
            </a:lvl5pPr>
            <a:lvl6pPr marL="1895780" indent="0">
              <a:buNone/>
              <a:defRPr sz="1659"/>
            </a:lvl6pPr>
            <a:lvl7pPr marL="2274936" indent="0">
              <a:buNone/>
              <a:defRPr sz="1659"/>
            </a:lvl7pPr>
            <a:lvl8pPr marL="2654092" indent="0">
              <a:buNone/>
              <a:defRPr sz="1659"/>
            </a:lvl8pPr>
            <a:lvl9pPr marL="3033248" indent="0">
              <a:buNone/>
              <a:defRPr sz="165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522353" y="3169920"/>
            <a:ext cx="2445872" cy="5872669"/>
          </a:xfrm>
        </p:spPr>
        <p:txBody>
          <a:bodyPr/>
          <a:lstStyle>
            <a:lvl1pPr marL="0" indent="0">
              <a:buNone/>
              <a:defRPr sz="1327"/>
            </a:lvl1pPr>
            <a:lvl2pPr marL="379156" indent="0">
              <a:buNone/>
              <a:defRPr sz="1161"/>
            </a:lvl2pPr>
            <a:lvl3pPr marL="758312" indent="0">
              <a:buNone/>
              <a:defRPr sz="995"/>
            </a:lvl3pPr>
            <a:lvl4pPr marL="1137468" indent="0">
              <a:buNone/>
              <a:defRPr sz="829"/>
            </a:lvl4pPr>
            <a:lvl5pPr marL="1516624" indent="0">
              <a:buNone/>
              <a:defRPr sz="829"/>
            </a:lvl5pPr>
            <a:lvl6pPr marL="1895780" indent="0">
              <a:buNone/>
              <a:defRPr sz="829"/>
            </a:lvl6pPr>
            <a:lvl7pPr marL="2274936" indent="0">
              <a:buNone/>
              <a:defRPr sz="829"/>
            </a:lvl7pPr>
            <a:lvl8pPr marL="2654092" indent="0">
              <a:buNone/>
              <a:defRPr sz="829"/>
            </a:lvl8pPr>
            <a:lvl9pPr marL="3033248" indent="0">
              <a:buNone/>
              <a:defRPr sz="82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9C35F9-1DDA-714F-9BCE-193F28076449}" type="datetimeFigureOut">
              <a:rPr lang="fr-FR" smtClean="0"/>
              <a:t>04/07/2019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2B23623-4A28-1F4F-9582-EA07E8F1672D}"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365" y="562565"/>
            <a:ext cx="6540758" cy="2042349"/>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521365" y="2812815"/>
            <a:ext cx="6540758" cy="67042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21365" y="9793490"/>
            <a:ext cx="1706285" cy="562563"/>
          </a:xfrm>
          <a:prstGeom prst="rect">
            <a:avLst/>
          </a:prstGeom>
        </p:spPr>
        <p:txBody>
          <a:bodyPr vert="horz" lIns="91440" tIns="45720" rIns="91440" bIns="45720" rtlCol="0" anchor="ctr"/>
          <a:lstStyle>
            <a:lvl1pPr algn="l">
              <a:defRPr sz="995">
                <a:solidFill>
                  <a:schemeClr val="tx1">
                    <a:tint val="75000"/>
                  </a:schemeClr>
                </a:solidFill>
              </a:defRPr>
            </a:lvl1pPr>
          </a:lstStyle>
          <a:p>
            <a:fld id="{6D9C35F9-1DDA-714F-9BCE-193F28076449}" type="datetimeFigureOut">
              <a:rPr lang="fr-FR" smtClean="0"/>
              <a:t>04/07/2019</a:t>
            </a:fld>
            <a:endParaRPr lang="fr-FR"/>
          </a:p>
        </p:txBody>
      </p:sp>
      <p:sp>
        <p:nvSpPr>
          <p:cNvPr id="5" name="Footer Placeholder 4"/>
          <p:cNvSpPr>
            <a:spLocks noGrp="1"/>
          </p:cNvSpPr>
          <p:nvPr>
            <p:ph type="ftr" sz="quarter" idx="3"/>
          </p:nvPr>
        </p:nvSpPr>
        <p:spPr>
          <a:xfrm>
            <a:off x="2512031" y="9793490"/>
            <a:ext cx="2559427" cy="562563"/>
          </a:xfrm>
          <a:prstGeom prst="rect">
            <a:avLst/>
          </a:prstGeom>
        </p:spPr>
        <p:txBody>
          <a:bodyPr vert="horz" lIns="91440" tIns="45720" rIns="91440" bIns="45720" rtlCol="0" anchor="ctr"/>
          <a:lstStyle>
            <a:lvl1pPr algn="ctr">
              <a:defRPr sz="99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55838" y="9793490"/>
            <a:ext cx="1706285" cy="562563"/>
          </a:xfrm>
          <a:prstGeom prst="rect">
            <a:avLst/>
          </a:prstGeom>
        </p:spPr>
        <p:txBody>
          <a:bodyPr vert="horz" lIns="91440" tIns="45720" rIns="91440" bIns="45720" rtlCol="0" anchor="ctr"/>
          <a:lstStyle>
            <a:lvl1pPr algn="r">
              <a:defRPr sz="995">
                <a:solidFill>
                  <a:schemeClr val="tx1">
                    <a:tint val="75000"/>
                  </a:schemeClr>
                </a:solidFill>
              </a:defRPr>
            </a:lvl1pPr>
          </a:lstStyle>
          <a:p>
            <a:fld id="{A2B23623-4A28-1F4F-9582-EA07E8F1672D}" type="slidenum">
              <a:rPr lang="fr-FR" smtClean="0"/>
              <a:t>‹N°›</a:t>
            </a:fld>
            <a:endParaRPr lang="fr-FR"/>
          </a:p>
        </p:txBody>
      </p:sp>
    </p:spTree>
    <p:extLst>
      <p:ext uri="{BB962C8B-B14F-4D97-AF65-F5344CB8AC3E}">
        <p14:creationId xmlns:p14="http://schemas.microsoft.com/office/powerpoint/2010/main" val="1132536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8312" rtl="0" eaLnBrk="1" latinLnBrk="0" hangingPunct="1">
        <a:lnSpc>
          <a:spcPct val="90000"/>
        </a:lnSpc>
        <a:spcBef>
          <a:spcPct val="0"/>
        </a:spcBef>
        <a:buNone/>
        <a:defRPr sz="3649" kern="1200">
          <a:solidFill>
            <a:schemeClr val="tx1"/>
          </a:solidFill>
          <a:latin typeface="+mj-lt"/>
          <a:ea typeface="+mj-ea"/>
          <a:cs typeface="+mj-cs"/>
        </a:defRPr>
      </a:lvl1pPr>
    </p:titleStyle>
    <p:bodyStyle>
      <a:lvl1pPr marL="189578" indent="-189578" algn="l" defTabSz="758312" rtl="0" eaLnBrk="1" latinLnBrk="0" hangingPunct="1">
        <a:lnSpc>
          <a:spcPct val="90000"/>
        </a:lnSpc>
        <a:spcBef>
          <a:spcPts val="829"/>
        </a:spcBef>
        <a:buFont typeface="Arial" panose="020B0604020202020204" pitchFamily="34" charset="0"/>
        <a:buChar char="•"/>
        <a:defRPr sz="2322" kern="1200">
          <a:solidFill>
            <a:schemeClr val="tx1"/>
          </a:solidFill>
          <a:latin typeface="+mn-lt"/>
          <a:ea typeface="+mn-ea"/>
          <a:cs typeface="+mn-cs"/>
        </a:defRPr>
      </a:lvl1pPr>
      <a:lvl2pPr marL="568734" indent="-189578" algn="l" defTabSz="758312" rtl="0" eaLnBrk="1" latinLnBrk="0" hangingPunct="1">
        <a:lnSpc>
          <a:spcPct val="90000"/>
        </a:lnSpc>
        <a:spcBef>
          <a:spcPts val="415"/>
        </a:spcBef>
        <a:buFont typeface="Arial" panose="020B0604020202020204" pitchFamily="34" charset="0"/>
        <a:buChar char="•"/>
        <a:defRPr sz="1990" kern="1200">
          <a:solidFill>
            <a:schemeClr val="tx1"/>
          </a:solidFill>
          <a:latin typeface="+mn-lt"/>
          <a:ea typeface="+mn-ea"/>
          <a:cs typeface="+mn-cs"/>
        </a:defRPr>
      </a:lvl2pPr>
      <a:lvl3pPr marL="947890" indent="-189578" algn="l" defTabSz="758312" rtl="0" eaLnBrk="1" latinLnBrk="0" hangingPunct="1">
        <a:lnSpc>
          <a:spcPct val="90000"/>
        </a:lnSpc>
        <a:spcBef>
          <a:spcPts val="415"/>
        </a:spcBef>
        <a:buFont typeface="Arial" panose="020B0604020202020204" pitchFamily="34" charset="0"/>
        <a:buChar char="•"/>
        <a:defRPr sz="1659" kern="1200">
          <a:solidFill>
            <a:schemeClr val="tx1"/>
          </a:solidFill>
          <a:latin typeface="+mn-lt"/>
          <a:ea typeface="+mn-ea"/>
          <a:cs typeface="+mn-cs"/>
        </a:defRPr>
      </a:lvl3pPr>
      <a:lvl4pPr marL="1327046"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4pPr>
      <a:lvl5pPr marL="1706202"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5pPr>
      <a:lvl6pPr marL="2085358"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6pPr>
      <a:lvl7pPr marL="2464514"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7pPr>
      <a:lvl8pPr marL="2843670"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8pPr>
      <a:lvl9pPr marL="3222826" indent="-189578" algn="l" defTabSz="758312" rtl="0" eaLnBrk="1" latinLnBrk="0" hangingPunct="1">
        <a:lnSpc>
          <a:spcPct val="90000"/>
        </a:lnSpc>
        <a:spcBef>
          <a:spcPts val="415"/>
        </a:spcBef>
        <a:buFont typeface="Arial" panose="020B0604020202020204" pitchFamily="34" charset="0"/>
        <a:buChar char="•"/>
        <a:defRPr sz="1493" kern="1200">
          <a:solidFill>
            <a:schemeClr val="tx1"/>
          </a:solidFill>
          <a:latin typeface="+mn-lt"/>
          <a:ea typeface="+mn-ea"/>
          <a:cs typeface="+mn-cs"/>
        </a:defRPr>
      </a:lvl9pPr>
    </p:bodyStyle>
    <p:otherStyle>
      <a:defPPr>
        <a:defRPr lang="en-US"/>
      </a:defPPr>
      <a:lvl1pPr marL="0" algn="l" defTabSz="758312" rtl="0" eaLnBrk="1" latinLnBrk="0" hangingPunct="1">
        <a:defRPr sz="1493" kern="1200">
          <a:solidFill>
            <a:schemeClr val="tx1"/>
          </a:solidFill>
          <a:latin typeface="+mn-lt"/>
          <a:ea typeface="+mn-ea"/>
          <a:cs typeface="+mn-cs"/>
        </a:defRPr>
      </a:lvl1pPr>
      <a:lvl2pPr marL="379156" algn="l" defTabSz="758312" rtl="0" eaLnBrk="1" latinLnBrk="0" hangingPunct="1">
        <a:defRPr sz="1493" kern="1200">
          <a:solidFill>
            <a:schemeClr val="tx1"/>
          </a:solidFill>
          <a:latin typeface="+mn-lt"/>
          <a:ea typeface="+mn-ea"/>
          <a:cs typeface="+mn-cs"/>
        </a:defRPr>
      </a:lvl2pPr>
      <a:lvl3pPr marL="758312" algn="l" defTabSz="758312" rtl="0" eaLnBrk="1" latinLnBrk="0" hangingPunct="1">
        <a:defRPr sz="1493" kern="1200">
          <a:solidFill>
            <a:schemeClr val="tx1"/>
          </a:solidFill>
          <a:latin typeface="+mn-lt"/>
          <a:ea typeface="+mn-ea"/>
          <a:cs typeface="+mn-cs"/>
        </a:defRPr>
      </a:lvl3pPr>
      <a:lvl4pPr marL="1137468" algn="l" defTabSz="758312" rtl="0" eaLnBrk="1" latinLnBrk="0" hangingPunct="1">
        <a:defRPr sz="1493" kern="1200">
          <a:solidFill>
            <a:schemeClr val="tx1"/>
          </a:solidFill>
          <a:latin typeface="+mn-lt"/>
          <a:ea typeface="+mn-ea"/>
          <a:cs typeface="+mn-cs"/>
        </a:defRPr>
      </a:lvl4pPr>
      <a:lvl5pPr marL="1516624" algn="l" defTabSz="758312" rtl="0" eaLnBrk="1" latinLnBrk="0" hangingPunct="1">
        <a:defRPr sz="1493" kern="1200">
          <a:solidFill>
            <a:schemeClr val="tx1"/>
          </a:solidFill>
          <a:latin typeface="+mn-lt"/>
          <a:ea typeface="+mn-ea"/>
          <a:cs typeface="+mn-cs"/>
        </a:defRPr>
      </a:lvl5pPr>
      <a:lvl6pPr marL="1895780" algn="l" defTabSz="758312" rtl="0" eaLnBrk="1" latinLnBrk="0" hangingPunct="1">
        <a:defRPr sz="1493" kern="1200">
          <a:solidFill>
            <a:schemeClr val="tx1"/>
          </a:solidFill>
          <a:latin typeface="+mn-lt"/>
          <a:ea typeface="+mn-ea"/>
          <a:cs typeface="+mn-cs"/>
        </a:defRPr>
      </a:lvl6pPr>
      <a:lvl7pPr marL="2274936" algn="l" defTabSz="758312" rtl="0" eaLnBrk="1" latinLnBrk="0" hangingPunct="1">
        <a:defRPr sz="1493" kern="1200">
          <a:solidFill>
            <a:schemeClr val="tx1"/>
          </a:solidFill>
          <a:latin typeface="+mn-lt"/>
          <a:ea typeface="+mn-ea"/>
          <a:cs typeface="+mn-cs"/>
        </a:defRPr>
      </a:lvl7pPr>
      <a:lvl8pPr marL="2654092" algn="l" defTabSz="758312" rtl="0" eaLnBrk="1" latinLnBrk="0" hangingPunct="1">
        <a:defRPr sz="1493" kern="1200">
          <a:solidFill>
            <a:schemeClr val="tx1"/>
          </a:solidFill>
          <a:latin typeface="+mn-lt"/>
          <a:ea typeface="+mn-ea"/>
          <a:cs typeface="+mn-cs"/>
        </a:defRPr>
      </a:lvl8pPr>
      <a:lvl9pPr marL="3033248" algn="l" defTabSz="758312" rtl="0" eaLnBrk="1" latinLnBrk="0" hangingPunct="1">
        <a:defRPr sz="14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rendreaeduquer.fr/les-4-piliers-lapprentissage-dapres-les-neuroscien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21365" y="562565"/>
            <a:ext cx="6540758" cy="923335"/>
          </a:xfrm>
          <a:solidFill>
            <a:schemeClr val="accent6">
              <a:lumMod val="20000"/>
              <a:lumOff val="80000"/>
            </a:schemeClr>
          </a:solidFill>
        </p:spPr>
        <p:txBody>
          <a:bodyPr/>
          <a:lstStyle/>
          <a:p>
            <a:r>
              <a:rPr lang="fr-FR" dirty="0"/>
              <a:t>                   L’évaluation des élèves </a:t>
            </a:r>
          </a:p>
        </p:txBody>
      </p:sp>
      <p:sp>
        <p:nvSpPr>
          <p:cNvPr id="5" name="Ellipse 4"/>
          <p:cNvSpPr/>
          <p:nvPr/>
        </p:nvSpPr>
        <p:spPr>
          <a:xfrm>
            <a:off x="521365" y="419100"/>
            <a:ext cx="1859885" cy="1905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AXE 2</a:t>
            </a:r>
          </a:p>
          <a:p>
            <a:pPr algn="ctr"/>
            <a:r>
              <a:rPr lang="fr-FR" dirty="0"/>
              <a:t>Une école curriculaire et exigeante</a:t>
            </a:r>
          </a:p>
        </p:txBody>
      </p:sp>
      <p:sp>
        <p:nvSpPr>
          <p:cNvPr id="16" name="ZoneTexte 15">
            <a:extLst>
              <a:ext uri="{FF2B5EF4-FFF2-40B4-BE49-F238E27FC236}">
                <a16:creationId xmlns:a16="http://schemas.microsoft.com/office/drawing/2014/main" id="{613A3048-F379-174E-90FA-17C174BAF1A3}"/>
              </a:ext>
            </a:extLst>
          </p:cNvPr>
          <p:cNvSpPr txBox="1"/>
          <p:nvPr/>
        </p:nvSpPr>
        <p:spPr>
          <a:xfrm>
            <a:off x="936625" y="2417815"/>
            <a:ext cx="4324350" cy="646331"/>
          </a:xfrm>
          <a:prstGeom prst="rect">
            <a:avLst/>
          </a:prstGeom>
          <a:noFill/>
        </p:spPr>
        <p:txBody>
          <a:bodyPr wrap="square" rtlCol="0">
            <a:spAutoFit/>
          </a:bodyPr>
          <a:lstStyle/>
          <a:p>
            <a:pPr algn="ctr"/>
            <a:r>
              <a:rPr lang="fr-FR" dirty="0"/>
              <a:t>CHANGER L’EVALUATION DANS TOUTES LES ECOLES à </a:t>
            </a:r>
            <a:r>
              <a:rPr lang="fr-FR"/>
              <a:t>la rentrée </a:t>
            </a:r>
            <a:endParaRPr lang="fr-FR" dirty="0"/>
          </a:p>
        </p:txBody>
      </p:sp>
      <p:sp>
        <p:nvSpPr>
          <p:cNvPr id="17" name="ZoneTexte 16">
            <a:extLst>
              <a:ext uri="{FF2B5EF4-FFF2-40B4-BE49-F238E27FC236}">
                <a16:creationId xmlns:a16="http://schemas.microsoft.com/office/drawing/2014/main" id="{F5D830E3-60E3-414F-B0BB-4A6546B1B076}"/>
              </a:ext>
            </a:extLst>
          </p:cNvPr>
          <p:cNvSpPr txBox="1"/>
          <p:nvPr/>
        </p:nvSpPr>
        <p:spPr>
          <a:xfrm>
            <a:off x="521365" y="3157862"/>
            <a:ext cx="6395373" cy="1877437"/>
          </a:xfrm>
          <a:prstGeom prst="rect">
            <a:avLst/>
          </a:prstGeom>
          <a:noFill/>
        </p:spPr>
        <p:txBody>
          <a:bodyPr wrap="square" rtlCol="0">
            <a:spAutoFit/>
          </a:bodyPr>
          <a:lstStyle/>
          <a:p>
            <a:r>
              <a:rPr lang="fr-FR" sz="1400" dirty="0">
                <a:solidFill>
                  <a:srgbClr val="FF0000"/>
                </a:solidFill>
              </a:rPr>
              <a:t>OBJECTIFS: </a:t>
            </a:r>
            <a:r>
              <a:rPr lang="fr-FR" sz="1400" dirty="0"/>
              <a:t>Aider nos élèves à apprendre par une utilisation efficiente de l’évaluation</a:t>
            </a:r>
          </a:p>
          <a:p>
            <a:r>
              <a:rPr lang="fr-FR" sz="1400" dirty="0"/>
              <a:t>Favoriser la bienveillance éducative pour mettre les élèves dans une disposition d’apprenants</a:t>
            </a:r>
          </a:p>
          <a:p>
            <a:r>
              <a:rPr lang="fr-FR" sz="1400" dirty="0">
                <a:solidFill>
                  <a:srgbClr val="FF0000"/>
                </a:solidFill>
              </a:rPr>
              <a:t>Pourquoi toutes les écoles? </a:t>
            </a:r>
            <a:r>
              <a:rPr lang="fr-FR" sz="1400" dirty="0"/>
              <a:t>Pour assurer une réponse collective aux questions et réticences des parents. Eviter les comparaisons entre groupes scolaires. Et parce que l’évaluation positive est une prescription par décret depuis 2015!</a:t>
            </a:r>
          </a:p>
          <a:p>
            <a:endParaRPr lang="fr-FR" sz="1400" dirty="0">
              <a:solidFill>
                <a:srgbClr val="FF0000"/>
              </a:solidFill>
            </a:endParaRPr>
          </a:p>
          <a:p>
            <a:endParaRPr lang="fr-FR" dirty="0"/>
          </a:p>
        </p:txBody>
      </p:sp>
      <p:sp>
        <p:nvSpPr>
          <p:cNvPr id="18" name="ZoneTexte 17">
            <a:extLst>
              <a:ext uri="{FF2B5EF4-FFF2-40B4-BE49-F238E27FC236}">
                <a16:creationId xmlns:a16="http://schemas.microsoft.com/office/drawing/2014/main" id="{D86F5DEE-7401-174F-9020-BB6C6A870541}"/>
              </a:ext>
            </a:extLst>
          </p:cNvPr>
          <p:cNvSpPr txBox="1"/>
          <p:nvPr/>
        </p:nvSpPr>
        <p:spPr>
          <a:xfrm>
            <a:off x="521365" y="4783905"/>
            <a:ext cx="6057900" cy="2677656"/>
          </a:xfrm>
          <a:prstGeom prst="rect">
            <a:avLst/>
          </a:prstGeom>
          <a:noFill/>
        </p:spPr>
        <p:txBody>
          <a:bodyPr wrap="square" rtlCol="0">
            <a:spAutoFit/>
          </a:bodyPr>
          <a:lstStyle/>
          <a:p>
            <a:r>
              <a:rPr lang="fr-FR" sz="1400" dirty="0">
                <a:solidFill>
                  <a:srgbClr val="FF0000"/>
                </a:solidFill>
              </a:rPr>
              <a:t>CAHIER DES CHARGES méthodologique </a:t>
            </a:r>
          </a:p>
          <a:p>
            <a:r>
              <a:rPr lang="fr-FR" sz="1400" dirty="0"/>
              <a:t>Au niveau des écoles : </a:t>
            </a:r>
          </a:p>
          <a:p>
            <a:pPr marL="285750" indent="-285750">
              <a:buFontTx/>
              <a:buChar char="-"/>
            </a:pPr>
            <a:r>
              <a:rPr lang="fr-FR" sz="1400" dirty="0"/>
              <a:t>Se réunir en conseil de cycle pour échanger sur ce que représente l’évaluation pour chacun des enseignants de l’équipe</a:t>
            </a:r>
          </a:p>
          <a:p>
            <a:pPr marL="285750" indent="-285750">
              <a:buFontTx/>
              <a:buChar char="-"/>
            </a:pPr>
            <a:r>
              <a:rPr lang="fr-FR" sz="1400" dirty="0"/>
              <a:t>Trouver un consensus </a:t>
            </a:r>
          </a:p>
          <a:p>
            <a:pPr marL="285750" indent="-285750">
              <a:buFontTx/>
              <a:buChar char="-"/>
            </a:pPr>
            <a:r>
              <a:rPr lang="fr-FR" sz="1400" dirty="0"/>
              <a:t>Rédiger la charte de l’évaluation de l’école qui sera appliquée par tous et présentée aux débutants</a:t>
            </a:r>
          </a:p>
          <a:p>
            <a:pPr marL="285750" indent="-285750">
              <a:buFontTx/>
              <a:buChar char="-"/>
            </a:pPr>
            <a:endParaRPr lang="fr-FR" sz="1400" dirty="0"/>
          </a:p>
          <a:p>
            <a:r>
              <a:rPr lang="fr-FR" sz="1400" dirty="0">
                <a:solidFill>
                  <a:srgbClr val="FF0000"/>
                </a:solidFill>
              </a:rPr>
              <a:t>CAHIER DES CHARGES conceptuel</a:t>
            </a:r>
          </a:p>
          <a:p>
            <a:pPr marL="285750" indent="-285750">
              <a:buFontTx/>
              <a:buChar char="-"/>
            </a:pPr>
            <a:r>
              <a:rPr lang="fr-FR" sz="1400" dirty="0"/>
              <a:t>Abandon des notes, lettres, </a:t>
            </a:r>
            <a:r>
              <a:rPr lang="fr-FR" sz="1400" dirty="0" err="1"/>
              <a:t>etc</a:t>
            </a:r>
            <a:endParaRPr lang="fr-FR" sz="1400" dirty="0"/>
          </a:p>
          <a:p>
            <a:pPr marL="285750" indent="-285750">
              <a:buFontTx/>
              <a:buChar char="-"/>
            </a:pPr>
            <a:r>
              <a:rPr lang="fr-FR" sz="1400" dirty="0"/>
              <a:t>Trouver un système qui évalue positivement </a:t>
            </a:r>
          </a:p>
          <a:p>
            <a:pPr marL="285750" indent="-285750">
              <a:buFontTx/>
              <a:buChar char="-"/>
            </a:pPr>
            <a:r>
              <a:rPr lang="fr-FR" sz="1400" dirty="0"/>
              <a:t>Évaluer des compétences</a:t>
            </a:r>
            <a:endParaRPr lang="fr-FR" dirty="0"/>
          </a:p>
        </p:txBody>
      </p:sp>
      <p:pic>
        <p:nvPicPr>
          <p:cNvPr id="4" name="Image 3">
            <a:extLst>
              <a:ext uri="{FF2B5EF4-FFF2-40B4-BE49-F238E27FC236}">
                <a16:creationId xmlns:a16="http://schemas.microsoft.com/office/drawing/2014/main" id="{E7001F32-6AB0-A04A-A44F-C606DC004EBF}"/>
              </a:ext>
            </a:extLst>
          </p:cNvPr>
          <p:cNvPicPr>
            <a:picLocks noChangeAspect="1"/>
          </p:cNvPicPr>
          <p:nvPr/>
        </p:nvPicPr>
        <p:blipFill>
          <a:blip r:embed="rId2">
            <a:extLst>
              <a:ext uri="{BEBA8EAE-BF5A-486C-A8C5-ECC9F3942E4B}">
                <a14:imgProps xmlns:a14="http://schemas.microsoft.com/office/drawing/2010/main">
                  <a14:imgLayer>
                    <a14:imgEffect>
                      <a14:brightnessContrast bright="20000" contrast="-20000"/>
                    </a14:imgEffect>
                  </a14:imgLayer>
                </a14:imgProps>
              </a:ext>
            </a:extLst>
          </a:blip>
          <a:stretch>
            <a:fillRect/>
          </a:stretch>
        </p:blipFill>
        <p:spPr>
          <a:xfrm>
            <a:off x="5611074" y="1481029"/>
            <a:ext cx="1799376" cy="1384136"/>
          </a:xfrm>
          <a:prstGeom prst="rect">
            <a:avLst/>
          </a:prstGeom>
        </p:spPr>
      </p:pic>
      <p:sp>
        <p:nvSpPr>
          <p:cNvPr id="13" name="ZoneTexte 12">
            <a:extLst>
              <a:ext uri="{FF2B5EF4-FFF2-40B4-BE49-F238E27FC236}">
                <a16:creationId xmlns:a16="http://schemas.microsoft.com/office/drawing/2014/main" id="{E15497B8-4364-4D4E-AD99-7348F036BE82}"/>
              </a:ext>
            </a:extLst>
          </p:cNvPr>
          <p:cNvSpPr txBox="1"/>
          <p:nvPr/>
        </p:nvSpPr>
        <p:spPr>
          <a:xfrm>
            <a:off x="521365" y="7713643"/>
            <a:ext cx="6210300" cy="954107"/>
          </a:xfrm>
          <a:prstGeom prst="rect">
            <a:avLst/>
          </a:prstGeom>
          <a:noFill/>
        </p:spPr>
        <p:txBody>
          <a:bodyPr wrap="square" rtlCol="0">
            <a:spAutoFit/>
          </a:bodyPr>
          <a:lstStyle/>
          <a:p>
            <a:r>
              <a:rPr lang="fr-FR" sz="1400" dirty="0">
                <a:solidFill>
                  <a:srgbClr val="FF0000"/>
                </a:solidFill>
              </a:rPr>
              <a:t>ACCOMPAGNEMENT DES ENSEIGNANTS</a:t>
            </a:r>
          </a:p>
          <a:p>
            <a:pPr marL="285750" indent="-285750">
              <a:buFontTx/>
              <a:buChar char="-"/>
            </a:pPr>
            <a:r>
              <a:rPr lang="fr-FR" sz="1400" dirty="0"/>
              <a:t>Formations 2019 à la demande  dans le cadre des 108h</a:t>
            </a:r>
          </a:p>
          <a:p>
            <a:pPr marL="285750" indent="-285750">
              <a:buFontTx/>
              <a:buChar char="-"/>
            </a:pPr>
            <a:r>
              <a:rPr lang="fr-FR" sz="1400" dirty="0"/>
              <a:t>Diaporama ECOSSE</a:t>
            </a:r>
          </a:p>
          <a:p>
            <a:pPr marL="285750" indent="-285750">
              <a:buFontTx/>
              <a:buChar char="-"/>
            </a:pPr>
            <a:r>
              <a:rPr lang="fr-FR" sz="1400" dirty="0"/>
              <a:t>Guide d’aide à la réflexion page suivante </a:t>
            </a:r>
          </a:p>
        </p:txBody>
      </p:sp>
      <p:sp>
        <p:nvSpPr>
          <p:cNvPr id="3" name="ZoneTexte 2">
            <a:extLst>
              <a:ext uri="{FF2B5EF4-FFF2-40B4-BE49-F238E27FC236}">
                <a16:creationId xmlns:a16="http://schemas.microsoft.com/office/drawing/2014/main" id="{77335F12-DE86-B447-8F06-5AB91ABB24DF}"/>
              </a:ext>
            </a:extLst>
          </p:cNvPr>
          <p:cNvSpPr txBox="1"/>
          <p:nvPr/>
        </p:nvSpPr>
        <p:spPr>
          <a:xfrm>
            <a:off x="207818" y="8667750"/>
            <a:ext cx="7202632" cy="1384995"/>
          </a:xfrm>
          <a:prstGeom prst="rect">
            <a:avLst/>
          </a:prstGeom>
          <a:noFill/>
        </p:spPr>
        <p:txBody>
          <a:bodyPr wrap="square" rtlCol="0">
            <a:spAutoFit/>
          </a:bodyPr>
          <a:lstStyle/>
          <a:p>
            <a:r>
              <a:rPr lang="fr-FR" sz="1200" dirty="0"/>
              <a:t>Neurosciences et Evaluation</a:t>
            </a:r>
          </a:p>
          <a:p>
            <a:r>
              <a:rPr lang="fr-FR" sz="1200" dirty="0"/>
              <a:t> L’évaluation questionne la place de l’erreur dans la classe et la considération faite des processus d’apprentissage par l’enseignant. </a:t>
            </a:r>
          </a:p>
          <a:p>
            <a:r>
              <a:rPr lang="fr-FR" sz="1200" dirty="0"/>
              <a:t>L’erreur a un statut pédagogique! </a:t>
            </a:r>
          </a:p>
          <a:p>
            <a:r>
              <a:rPr lang="fr-FR" sz="1200" dirty="0"/>
              <a:t>Les erreurs reposent sur des réseaux neuronaux solidement établis qui s’activent (automatismes) et qu’il faut inhiber. Lorsque l’élève se trompe, c’est donc parce que certaines régions de son cerveau s’activent un peu trop facilement.   Voir les outils issus de la connaissance NEUROSCIENTIFIQUE pour évaluer. </a:t>
            </a:r>
          </a:p>
        </p:txBody>
      </p:sp>
    </p:spTree>
    <p:extLst>
      <p:ext uri="{BB962C8B-B14F-4D97-AF65-F5344CB8AC3E}">
        <p14:creationId xmlns:p14="http://schemas.microsoft.com/office/powerpoint/2010/main" val="127194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E0507-766A-EA47-A108-E037CDA9744A}"/>
              </a:ext>
            </a:extLst>
          </p:cNvPr>
          <p:cNvSpPr>
            <a:spLocks noGrp="1"/>
          </p:cNvSpPr>
          <p:nvPr>
            <p:ph type="title"/>
          </p:nvPr>
        </p:nvSpPr>
        <p:spPr>
          <a:xfrm>
            <a:off x="521365" y="562565"/>
            <a:ext cx="6540758" cy="656635"/>
          </a:xfrm>
        </p:spPr>
        <p:txBody>
          <a:bodyPr>
            <a:normAutofit fontScale="90000"/>
          </a:bodyPr>
          <a:lstStyle/>
          <a:p>
            <a:r>
              <a:rPr lang="fr-FR" dirty="0">
                <a:solidFill>
                  <a:schemeClr val="accent1">
                    <a:lumMod val="75000"/>
                  </a:schemeClr>
                </a:solidFill>
              </a:rPr>
              <a:t>GUIDE D’AIDE A LA REFLEXION POUR EVALUER AUTREMENT NOS ELEVES </a:t>
            </a:r>
          </a:p>
        </p:txBody>
      </p:sp>
      <p:pic>
        <p:nvPicPr>
          <p:cNvPr id="4" name="Espace réservé du contenu 4">
            <a:extLst>
              <a:ext uri="{FF2B5EF4-FFF2-40B4-BE49-F238E27FC236}">
                <a16:creationId xmlns:a16="http://schemas.microsoft.com/office/drawing/2014/main" id="{1DD656D7-3ADE-AE40-A46D-48825A6FEE61}"/>
              </a:ext>
            </a:extLst>
          </p:cNvPr>
          <p:cNvPicPr>
            <a:picLocks noGrp="1" noChangeAspect="1"/>
          </p:cNvPicPr>
          <p:nvPr>
            <p:ph idx="1"/>
          </p:nvPr>
        </p:nvPicPr>
        <p:blipFill rotWithShape="1">
          <a:blip r:embed="rId2"/>
          <a:srcRect l="57628" t="24481" r="7829" b="15768"/>
          <a:stretch/>
        </p:blipFill>
        <p:spPr>
          <a:xfrm>
            <a:off x="521365" y="1905000"/>
            <a:ext cx="2197100" cy="2850292"/>
          </a:xfrm>
        </p:spPr>
      </p:pic>
      <p:sp>
        <p:nvSpPr>
          <p:cNvPr id="6" name="ZoneTexte 5">
            <a:extLst>
              <a:ext uri="{FF2B5EF4-FFF2-40B4-BE49-F238E27FC236}">
                <a16:creationId xmlns:a16="http://schemas.microsoft.com/office/drawing/2014/main" id="{9E9A0540-35BC-DD4E-899F-D936988C0B68}"/>
              </a:ext>
            </a:extLst>
          </p:cNvPr>
          <p:cNvSpPr txBox="1"/>
          <p:nvPr/>
        </p:nvSpPr>
        <p:spPr>
          <a:xfrm>
            <a:off x="2984500" y="1905000"/>
            <a:ext cx="4598988" cy="3416320"/>
          </a:xfrm>
          <a:prstGeom prst="rect">
            <a:avLst/>
          </a:prstGeom>
          <a:solidFill>
            <a:schemeClr val="bg1">
              <a:alpha val="39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DEUX ETOILES: deux réussites sur…</a:t>
            </a:r>
          </a:p>
          <a:p>
            <a:pPr marL="285750" indent="-285750">
              <a:buFontTx/>
              <a:buChar char="-"/>
            </a:pPr>
            <a:r>
              <a:rPr lang="fr-FR" i="1" dirty="0"/>
              <a:t>Une connaissance, tu sais….</a:t>
            </a:r>
          </a:p>
          <a:p>
            <a:pPr marL="285750" indent="-285750">
              <a:buFontTx/>
              <a:buChar char="-"/>
            </a:pPr>
            <a:r>
              <a:rPr lang="fr-FR" i="1" dirty="0"/>
              <a:t>Une capacité, tu sais faire…</a:t>
            </a:r>
          </a:p>
          <a:p>
            <a:pPr marL="285750" indent="-285750">
              <a:buFontTx/>
              <a:buChar char="-"/>
            </a:pPr>
            <a:r>
              <a:rPr lang="fr-FR" i="1" dirty="0"/>
              <a:t>Une attitude, tu as fait attention</a:t>
            </a:r>
          </a:p>
          <a:p>
            <a:endParaRPr lang="fr-FR" i="1" dirty="0"/>
          </a:p>
          <a:p>
            <a:r>
              <a:rPr lang="fr-FR" dirty="0"/>
              <a:t>UN CONSEIL: pour progresser sur…</a:t>
            </a:r>
          </a:p>
          <a:p>
            <a:pPr marL="285750" indent="-285750">
              <a:buFontTx/>
              <a:buChar char="-"/>
            </a:pPr>
            <a:r>
              <a:rPr lang="fr-FR" i="1" dirty="0"/>
              <a:t>Un savoir, Je vais t’aider à apprendre …</a:t>
            </a:r>
          </a:p>
          <a:p>
            <a:pPr marL="285750" indent="-285750">
              <a:buFontTx/>
              <a:buChar char="-"/>
            </a:pPr>
            <a:r>
              <a:rPr lang="fr-FR" i="1" dirty="0"/>
              <a:t>Des savoir-faire, Tu vas t’entraîner, manipuler…</a:t>
            </a:r>
          </a:p>
          <a:p>
            <a:pPr marL="285750" indent="-285750">
              <a:buFontTx/>
              <a:buChar char="-"/>
            </a:pPr>
            <a:r>
              <a:rPr lang="fr-FR" i="1" dirty="0"/>
              <a:t>Des savoir-être, Quand tu vois… tu penses à….</a:t>
            </a:r>
          </a:p>
          <a:p>
            <a:endParaRPr lang="fr-FR" dirty="0"/>
          </a:p>
        </p:txBody>
      </p:sp>
      <p:sp>
        <p:nvSpPr>
          <p:cNvPr id="9" name="ZoneTexte 8">
            <a:extLst>
              <a:ext uri="{FF2B5EF4-FFF2-40B4-BE49-F238E27FC236}">
                <a16:creationId xmlns:a16="http://schemas.microsoft.com/office/drawing/2014/main" id="{AC76A577-9B66-E140-816E-667DF83ED766}"/>
              </a:ext>
            </a:extLst>
          </p:cNvPr>
          <p:cNvSpPr txBox="1"/>
          <p:nvPr/>
        </p:nvSpPr>
        <p:spPr>
          <a:xfrm>
            <a:off x="146844" y="5427196"/>
            <a:ext cx="7289800" cy="1477328"/>
          </a:xfrm>
          <a:prstGeom prst="rect">
            <a:avLst/>
          </a:prstGeom>
          <a:noFill/>
        </p:spPr>
        <p:txBody>
          <a:bodyPr wrap="square" rtlCol="0">
            <a:spAutoFit/>
          </a:bodyPr>
          <a:lstStyle/>
          <a:p>
            <a:r>
              <a:rPr lang="fr-FR" b="1" dirty="0"/>
              <a:t>L’évaluation est normative </a:t>
            </a:r>
            <a:r>
              <a:rPr lang="fr-FR" dirty="0"/>
              <a:t>quand elle doit classer les élèves: sauf en cas de nécessité sélective, elle n’est jamais utile à l’école et très peu dans le primaire, encore moins à titre individuel. </a:t>
            </a:r>
          </a:p>
          <a:p>
            <a:r>
              <a:rPr lang="fr-FR" b="1" dirty="0"/>
              <a:t>L’évaluation est formative </a:t>
            </a:r>
            <a:r>
              <a:rPr lang="fr-FR" dirty="0"/>
              <a:t>quand le </a:t>
            </a:r>
            <a:r>
              <a:rPr lang="fr-FR" b="1" dirty="0">
                <a:solidFill>
                  <a:schemeClr val="accent1"/>
                </a:solidFill>
              </a:rPr>
              <a:t>retour sur information </a:t>
            </a:r>
            <a:r>
              <a:rPr lang="fr-FR" dirty="0"/>
              <a:t>fait par l’enseignant aide les élèves à apprendre. Elle doit être quotidienne. </a:t>
            </a:r>
          </a:p>
        </p:txBody>
      </p:sp>
      <p:sp>
        <p:nvSpPr>
          <p:cNvPr id="10" name="ZoneTexte 9">
            <a:extLst>
              <a:ext uri="{FF2B5EF4-FFF2-40B4-BE49-F238E27FC236}">
                <a16:creationId xmlns:a16="http://schemas.microsoft.com/office/drawing/2014/main" id="{10A5167F-576B-D041-B0CA-BD70F16C9E3B}"/>
              </a:ext>
            </a:extLst>
          </p:cNvPr>
          <p:cNvSpPr txBox="1"/>
          <p:nvPr/>
        </p:nvSpPr>
        <p:spPr>
          <a:xfrm>
            <a:off x="146844" y="7010400"/>
            <a:ext cx="7289800" cy="2862322"/>
          </a:xfrm>
          <a:prstGeom prst="rect">
            <a:avLst/>
          </a:prstGeom>
          <a:noFill/>
        </p:spPr>
        <p:txBody>
          <a:bodyPr wrap="square" rtlCol="0">
            <a:spAutoFit/>
          </a:bodyPr>
          <a:lstStyle/>
          <a:p>
            <a:r>
              <a:rPr lang="fr-FR" sz="1200" dirty="0"/>
              <a:t>Du côté de l’apprenant, aujourd’hui, rien de nouveau, on sait qu’apprendre c’est se tromper, c’est essayer, c’est tâtonner, c’est imiter, c’est chercher en fonction d’un but… c’est mesurer l’écart entre un objectif et ce que l’on sait déjà faire. L’évaluation formative, depuis les années 60, a tenté alors de considérer l’évaluation comme une régulation des apprentissages observables, au-delà d’une évaluation normative qui devait classer les individus. L’évaluation formative a dû se forger des instruments pour mesurer des degré des maîtrises, les observables des processus intellectuels des élèves. L’école se heurte à un obstacle, les enjeux traditionnels normatifs sont encore forts et les enseignants rédigent encore les appréciations dont la fonction n’est pas d’aider les élèves à apprendre mais à renseigner les parents. Cette évaluation est prégnante au détriment de l’évaluation formative qui est peu pratiquée en classe. (observation PPCR). Le choix d’une réflexion commune pour l’abandon de la notation (évaluation normative), sur l’ensemble de la circonscription permettrait une action commune imposée aux parents. Il est primordial que les équipes s’en emparent pour que nous entrions enfin dans une éducation inclusive (loi d’Orientation 2013) et positive (décret 2015) dans laquelle l’école cherche à s’adapter a à la diversité des élèves, dans leur ensemble, en agissant sur les obstacles d’apprentissage (didactique et cognitif) pour développer le plein potentiel de chacun selon ses aptitudes et champs d’intérêt, dans une perspective de valorisation des acquis et des progrès et d’’apprentissage tout au long de la vie. </a:t>
            </a:r>
            <a:endParaRPr lang="fr-FR" sz="1200" b="1" i="1" dirty="0"/>
          </a:p>
        </p:txBody>
      </p:sp>
    </p:spTree>
    <p:extLst>
      <p:ext uri="{BB962C8B-B14F-4D97-AF65-F5344CB8AC3E}">
        <p14:creationId xmlns:p14="http://schemas.microsoft.com/office/powerpoint/2010/main" val="136397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C2B24A5-0F84-0144-AA9A-58E6A7CD48A4}"/>
              </a:ext>
            </a:extLst>
          </p:cNvPr>
          <p:cNvSpPr txBox="1">
            <a:spLocks noGrp="1"/>
          </p:cNvSpPr>
          <p:nvPr>
            <p:ph idx="1"/>
          </p:nvPr>
        </p:nvSpPr>
        <p:spPr>
          <a:xfrm>
            <a:off x="635665" y="222015"/>
            <a:ext cx="6540758" cy="5985741"/>
          </a:xfrm>
          <a:prstGeom prst="rect">
            <a:avLst/>
          </a:prstGeom>
          <a:noFill/>
        </p:spPr>
        <p:txBody>
          <a:bodyPr wrap="square" rtlCol="0">
            <a:spAutoFit/>
          </a:bodyPr>
          <a:lstStyle/>
          <a:p>
            <a:r>
              <a:rPr lang="fr-FR" b="1" dirty="0"/>
              <a:t>Le retour d’information</a:t>
            </a:r>
          </a:p>
          <a:p>
            <a:r>
              <a:rPr lang="fr-FR" sz="1400" dirty="0"/>
              <a:t>Recevoir un retour d’information immédiat sur l’action en cours est constitutif de l’apprentissage. Plus le retour est proche dans le temps de l’erreur, plus l’action corrective sera efficace et intégrée de manière pérenne.</a:t>
            </a:r>
          </a:p>
          <a:p>
            <a:r>
              <a:rPr lang="fr-FR" sz="1400" b="1" dirty="0"/>
              <a:t>Les erreurs sont positives </a:t>
            </a:r>
            <a:r>
              <a:rPr lang="fr-FR" sz="1400" dirty="0"/>
              <a:t>et sources d’apprentissage. Elles sont normales dans le processus d’apprentissage car elles expriment à la fois la représentation mentale que l’élève se fait d’une notion ou d’une action et un obstacle à repérer avant de le dépasser.</a:t>
            </a:r>
          </a:p>
          <a:p>
            <a:r>
              <a:rPr lang="fr-FR" sz="1400" dirty="0"/>
              <a:t>Gaston Bachelard (philosophe des sciences) disait : “On connaît contre une connaissance antérieure, en détruisant les connaissances mal faites, en surmontant ce qui ,dans l’esprit même, fait obstacle”.</a:t>
            </a:r>
          </a:p>
          <a:p>
            <a:r>
              <a:rPr lang="fr-FR" sz="1400" dirty="0">
                <a:solidFill>
                  <a:srgbClr val="FF0000"/>
                </a:solidFill>
              </a:rPr>
              <a:t>Stanislas Dehaene ajoute que </a:t>
            </a:r>
            <a:r>
              <a:rPr lang="fr-FR" sz="1400" b="1" dirty="0">
                <a:solidFill>
                  <a:srgbClr val="FF0000"/>
                </a:solidFill>
              </a:rPr>
              <a:t>l’apprentissage se déclenche </a:t>
            </a:r>
            <a:r>
              <a:rPr lang="fr-FR" sz="1400" dirty="0">
                <a:solidFill>
                  <a:srgbClr val="FF0000"/>
                </a:solidFill>
              </a:rPr>
              <a:t>lorsqu’un signal d’erreur montre que la prédiction générée par notre cerveau n’est pas parfaite. Il ne peut pas exister d’apprentissage quand tout est parfaitement prévisible.</a:t>
            </a:r>
          </a:p>
          <a:p>
            <a:r>
              <a:rPr lang="fr-FR" sz="1400" dirty="0"/>
              <a:t>Les neurosciences démontrent donc que :</a:t>
            </a:r>
          </a:p>
          <a:p>
            <a:r>
              <a:rPr lang="fr-FR" sz="1400" dirty="0"/>
              <a:t>L’erreur ou l’incertitude sont normales – elles sont même indispensables.</a:t>
            </a:r>
          </a:p>
          <a:p>
            <a:r>
              <a:rPr lang="fr-FR" sz="1400" dirty="0"/>
              <a:t>Les punitions ou notes dévalorisantes face aux erreurs ne font qu’augmenter la peur, le stress, et le sentiment d’impuissance inutilement. Les punitions sont néfastes aux apprentissages.</a:t>
            </a:r>
          </a:p>
          <a:p>
            <a:r>
              <a:rPr lang="fr-FR" sz="1400" dirty="0"/>
              <a:t>La motivation positive et les encouragements stimulent l’apprentissage. Les meilleurs encouragements résident dans le regard des autres et la conscience de progresser, ils ne sont pas synonymes de récompenses.</a:t>
            </a:r>
          </a:p>
          <a:p>
            <a:pPr marL="0" indent="0">
              <a:buNone/>
            </a:pPr>
            <a:r>
              <a:rPr lang="fr-FR" sz="1100" dirty="0">
                <a:hlinkClick r:id="rId2"/>
              </a:rPr>
              <a:t>https://apprendreaeduquer.fr/les-4-piliers-lapprentissage-dapres-les-neurosciences/</a:t>
            </a:r>
            <a:r>
              <a:rPr lang="fr-FR" sz="1100" dirty="0"/>
              <a:t> </a:t>
            </a:r>
          </a:p>
          <a:p>
            <a:endParaRPr lang="fr-FR" dirty="0"/>
          </a:p>
        </p:txBody>
      </p:sp>
      <p:sp>
        <p:nvSpPr>
          <p:cNvPr id="5" name="ZoneTexte 4">
            <a:extLst>
              <a:ext uri="{FF2B5EF4-FFF2-40B4-BE49-F238E27FC236}">
                <a16:creationId xmlns:a16="http://schemas.microsoft.com/office/drawing/2014/main" id="{D98924E5-9ADE-AD44-AAF9-0F9206AA99A4}"/>
              </a:ext>
            </a:extLst>
          </p:cNvPr>
          <p:cNvSpPr txBox="1"/>
          <p:nvPr/>
        </p:nvSpPr>
        <p:spPr>
          <a:xfrm>
            <a:off x="762000" y="6007100"/>
            <a:ext cx="6414423" cy="5047536"/>
          </a:xfrm>
          <a:prstGeom prst="rect">
            <a:avLst/>
          </a:prstGeom>
          <a:noFill/>
        </p:spPr>
        <p:txBody>
          <a:bodyPr wrap="square" rtlCol="0">
            <a:spAutoFit/>
          </a:bodyPr>
          <a:lstStyle/>
          <a:p>
            <a:r>
              <a:rPr lang="fr-FR" sz="1400" b="1" u="sng" dirty="0"/>
              <a:t>Gestes d’évaluation </a:t>
            </a:r>
          </a:p>
          <a:p>
            <a:endParaRPr lang="fr-FR" sz="1400" dirty="0"/>
          </a:p>
          <a:p>
            <a:pPr marL="285750" indent="-285750">
              <a:buFontTx/>
              <a:buChar char="-"/>
            </a:pPr>
            <a:r>
              <a:rPr lang="fr-FR" sz="1400" dirty="0"/>
              <a:t>Préférez les quizz réguliers qu’un gros contrôle </a:t>
            </a:r>
          </a:p>
          <a:p>
            <a:pPr marL="285750" indent="-285750">
              <a:buFontTx/>
              <a:buChar char="-"/>
            </a:pPr>
            <a:r>
              <a:rPr lang="fr-FR" sz="1400" dirty="0"/>
              <a:t>Laisser les élèves s’évaluer quand ils se sentent prêts</a:t>
            </a:r>
          </a:p>
          <a:p>
            <a:pPr marL="285750" indent="-285750">
              <a:buFontTx/>
              <a:buChar char="-"/>
            </a:pPr>
            <a:r>
              <a:rPr lang="fr-FR" sz="1400" dirty="0"/>
              <a:t>Donner la possibilité de refaire les évaluations autant de fois que souhaité</a:t>
            </a:r>
          </a:p>
          <a:p>
            <a:pPr marL="285750" indent="-285750">
              <a:buFontTx/>
              <a:buChar char="-"/>
            </a:pPr>
            <a:r>
              <a:rPr lang="fr-FR" sz="1400" dirty="0"/>
              <a:t>Evaluer moins, mais mieux, faire des choix</a:t>
            </a:r>
          </a:p>
          <a:p>
            <a:pPr marL="285750" indent="-285750">
              <a:buFontTx/>
              <a:buChar char="-"/>
            </a:pPr>
            <a:r>
              <a:rPr lang="fr-FR" sz="1400" dirty="0"/>
              <a:t>Donner le plus souvent possible un système d’auto-évaluation</a:t>
            </a:r>
          </a:p>
          <a:p>
            <a:pPr marL="285750" indent="-285750">
              <a:buFontTx/>
              <a:buChar char="-"/>
            </a:pPr>
            <a:r>
              <a:rPr lang="fr-FR" sz="1400" dirty="0"/>
              <a:t>Donner des critères de réussites en début d’exercice en connaissances, capacités et attitudes, les rappeler en lien avec des tâches déjà réalisées</a:t>
            </a:r>
          </a:p>
          <a:p>
            <a:pPr marL="285750" indent="-285750">
              <a:buFontTx/>
              <a:buChar char="-"/>
            </a:pPr>
            <a:r>
              <a:rPr lang="fr-FR" sz="1400" dirty="0"/>
              <a:t>Evaluer les élèves sur ces critères, laisser les élèves donner un avis avant de poser le vôtre</a:t>
            </a:r>
          </a:p>
          <a:p>
            <a:pPr marL="285750" indent="-285750">
              <a:buFontTx/>
              <a:buChar char="-"/>
            </a:pPr>
            <a:r>
              <a:rPr lang="fr-FR" sz="1400" dirty="0"/>
              <a:t>Donner aux élèves en début de période, 5 grands défis à réaliser sur la période dans leur domaine de compétences qui doivent progresser. Evaluer ces 5 défis en fin de période dans un cahier de réussite. (Le cahier de réussite n’est pas réservé qu’aux maternelles!)</a:t>
            </a:r>
          </a:p>
          <a:p>
            <a:pPr marL="285750" indent="-285750">
              <a:buFontTx/>
              <a:buChar char="-"/>
            </a:pPr>
            <a:r>
              <a:rPr lang="fr-FR" sz="1400" dirty="0"/>
              <a:t>Exposer les grandes réussites de tous les élèves sur un « mur des réussites »</a:t>
            </a:r>
          </a:p>
          <a:p>
            <a:pPr marL="285750" indent="-285750">
              <a:buFontTx/>
              <a:buChar char="-"/>
            </a:pPr>
            <a:r>
              <a:rPr lang="fr-FR" sz="1400" dirty="0"/>
              <a:t>Et pourquoi pas…? Organiser un débat en classe sur la façon dont les élèves aimeraient être évalués.</a:t>
            </a:r>
          </a:p>
          <a:p>
            <a:pPr marL="285750" indent="-285750">
              <a:buFontTx/>
              <a:buChar char="-"/>
            </a:pPr>
            <a:endParaRPr lang="fr-FR" sz="1400" dirty="0"/>
          </a:p>
          <a:p>
            <a:pPr marL="285750" indent="-285750">
              <a:buFontTx/>
              <a:buChar char="-"/>
            </a:pPr>
            <a:endParaRPr lang="fr-FR" sz="1400" dirty="0"/>
          </a:p>
          <a:p>
            <a:pPr marL="285750" indent="-285750">
              <a:buFontTx/>
              <a:buChar char="-"/>
            </a:pPr>
            <a:endParaRPr lang="fr-FR" sz="1400" dirty="0"/>
          </a:p>
          <a:p>
            <a:pPr marL="285750" indent="-285750">
              <a:buFontTx/>
              <a:buChar char="-"/>
            </a:pPr>
            <a:endParaRPr lang="fr-FR" sz="1400" dirty="0"/>
          </a:p>
          <a:p>
            <a:pPr marL="285750" indent="-285750">
              <a:buFontTx/>
              <a:buChar char="-"/>
            </a:pPr>
            <a:r>
              <a:rPr lang="fr-FR" sz="1400" dirty="0"/>
              <a:t>		</a:t>
            </a:r>
          </a:p>
        </p:txBody>
      </p:sp>
    </p:spTree>
    <p:extLst>
      <p:ext uri="{BB962C8B-B14F-4D97-AF65-F5344CB8AC3E}">
        <p14:creationId xmlns:p14="http://schemas.microsoft.com/office/powerpoint/2010/main" val="383242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C2B24A5-0F84-0144-AA9A-58E6A7CD48A4}"/>
              </a:ext>
            </a:extLst>
          </p:cNvPr>
          <p:cNvSpPr txBox="1">
            <a:spLocks noGrp="1"/>
          </p:cNvSpPr>
          <p:nvPr>
            <p:ph idx="1"/>
          </p:nvPr>
        </p:nvSpPr>
        <p:spPr>
          <a:xfrm>
            <a:off x="417456" y="264402"/>
            <a:ext cx="6540758" cy="2631490"/>
          </a:xfrm>
          <a:prstGeom prst="rect">
            <a:avLst/>
          </a:prstGeom>
          <a:noFill/>
        </p:spPr>
        <p:txBody>
          <a:bodyPr wrap="square" rtlCol="0">
            <a:spAutoFit/>
          </a:bodyPr>
          <a:lstStyle/>
          <a:p>
            <a:r>
              <a:rPr lang="fr-FR" b="1" dirty="0"/>
              <a:t>LES OUTILS </a:t>
            </a:r>
          </a:p>
          <a:p>
            <a:pPr marL="0" indent="0">
              <a:buNone/>
            </a:pPr>
            <a:r>
              <a:rPr lang="fr-FR" sz="1400" dirty="0"/>
              <a:t>Les 4 stratégies d’étude compatibles avec le fonctionnement du cerveau dans la classe.</a:t>
            </a:r>
          </a:p>
          <a:p>
            <a:pPr marL="0" indent="0">
              <a:buNone/>
            </a:pPr>
            <a:endParaRPr lang="fr-FR" sz="1400" dirty="0"/>
          </a:p>
          <a:p>
            <a:pPr marL="0" indent="0">
              <a:buNone/>
            </a:pPr>
            <a:r>
              <a:rPr lang="fr-FR" sz="1800" dirty="0"/>
              <a:t>REPETER  l’information</a:t>
            </a:r>
          </a:p>
          <a:p>
            <a:pPr marL="0" indent="0">
              <a:buNone/>
            </a:pPr>
            <a:endParaRPr lang="fr-FR" dirty="0"/>
          </a:p>
          <a:p>
            <a:pPr marL="0" indent="0">
              <a:buNone/>
            </a:pPr>
            <a:endParaRPr lang="fr-FR" dirty="0"/>
          </a:p>
          <a:p>
            <a:pPr marL="0" indent="0">
              <a:buNone/>
            </a:pPr>
            <a:endParaRPr lang="fr-FR" dirty="0"/>
          </a:p>
        </p:txBody>
      </p:sp>
      <p:pic>
        <p:nvPicPr>
          <p:cNvPr id="3" name="Image 2">
            <a:extLst>
              <a:ext uri="{FF2B5EF4-FFF2-40B4-BE49-F238E27FC236}">
                <a16:creationId xmlns:a16="http://schemas.microsoft.com/office/drawing/2014/main" id="{908DD1A6-623D-654E-8538-AA20306042BF}"/>
              </a:ext>
            </a:extLst>
          </p:cNvPr>
          <p:cNvPicPr>
            <a:picLocks noChangeAspect="1"/>
          </p:cNvPicPr>
          <p:nvPr/>
        </p:nvPicPr>
        <p:blipFill>
          <a:blip r:embed="rId2"/>
          <a:stretch>
            <a:fillRect/>
          </a:stretch>
        </p:blipFill>
        <p:spPr>
          <a:xfrm>
            <a:off x="2606863" y="0"/>
            <a:ext cx="807921" cy="683491"/>
          </a:xfrm>
          <a:prstGeom prst="rect">
            <a:avLst/>
          </a:prstGeom>
        </p:spPr>
      </p:pic>
      <p:pic>
        <p:nvPicPr>
          <p:cNvPr id="7" name="Image 6">
            <a:extLst>
              <a:ext uri="{FF2B5EF4-FFF2-40B4-BE49-F238E27FC236}">
                <a16:creationId xmlns:a16="http://schemas.microsoft.com/office/drawing/2014/main" id="{39949ABA-D2AF-3F4E-A4CE-E449BAA69DBD}"/>
              </a:ext>
            </a:extLst>
          </p:cNvPr>
          <p:cNvPicPr>
            <a:picLocks noChangeAspect="1"/>
          </p:cNvPicPr>
          <p:nvPr/>
        </p:nvPicPr>
        <p:blipFill>
          <a:blip r:embed="rId3"/>
          <a:stretch>
            <a:fillRect/>
          </a:stretch>
        </p:blipFill>
        <p:spPr>
          <a:xfrm>
            <a:off x="3633753" y="130476"/>
            <a:ext cx="647518" cy="553015"/>
          </a:xfrm>
          <a:prstGeom prst="rect">
            <a:avLst/>
          </a:prstGeom>
        </p:spPr>
      </p:pic>
      <p:graphicFrame>
        <p:nvGraphicFramePr>
          <p:cNvPr id="8" name="Tableau 7">
            <a:extLst>
              <a:ext uri="{FF2B5EF4-FFF2-40B4-BE49-F238E27FC236}">
                <a16:creationId xmlns:a16="http://schemas.microsoft.com/office/drawing/2014/main" id="{3059BC43-5D7E-DC44-8631-7C9CA5120C86}"/>
              </a:ext>
            </a:extLst>
          </p:cNvPr>
          <p:cNvGraphicFramePr>
            <a:graphicFrameLocks noGrp="1"/>
          </p:cNvGraphicFramePr>
          <p:nvPr>
            <p:extLst>
              <p:ext uri="{D42A27DB-BD31-4B8C-83A1-F6EECF244321}">
                <p14:modId xmlns:p14="http://schemas.microsoft.com/office/powerpoint/2010/main" val="3329039841"/>
              </p:ext>
            </p:extLst>
          </p:nvPr>
        </p:nvGraphicFramePr>
        <p:xfrm>
          <a:off x="762000" y="2169233"/>
          <a:ext cx="6196214" cy="1882878"/>
        </p:xfrm>
        <a:graphic>
          <a:graphicData uri="http://schemas.openxmlformats.org/drawingml/2006/table">
            <a:tbl>
              <a:tblPr firstRow="1" bandRow="1">
                <a:tableStyleId>{5C22544A-7EE6-4342-B048-85BDC9FD1C3A}</a:tableStyleId>
              </a:tblPr>
              <a:tblGrid>
                <a:gridCol w="3098107">
                  <a:extLst>
                    <a:ext uri="{9D8B030D-6E8A-4147-A177-3AD203B41FA5}">
                      <a16:colId xmlns:a16="http://schemas.microsoft.com/office/drawing/2014/main" val="273217870"/>
                    </a:ext>
                  </a:extLst>
                </a:gridCol>
                <a:gridCol w="3098107">
                  <a:extLst>
                    <a:ext uri="{9D8B030D-6E8A-4147-A177-3AD203B41FA5}">
                      <a16:colId xmlns:a16="http://schemas.microsoft.com/office/drawing/2014/main" val="1355399954"/>
                    </a:ext>
                  </a:extLst>
                </a:gridCol>
              </a:tblGrid>
              <a:tr h="724638">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59462204"/>
                  </a:ext>
                </a:extLst>
              </a:tr>
              <a:tr h="370840">
                <a:tc>
                  <a:txBody>
                    <a:bodyPr/>
                    <a:lstStyle/>
                    <a:p>
                      <a:r>
                        <a:rPr lang="fr-FR" sz="1000" dirty="0"/>
                        <a:t>Se souvenir de la leçon du jour sans avoir relu</a:t>
                      </a:r>
                    </a:p>
                    <a:p>
                      <a:r>
                        <a:rPr lang="fr-FR" sz="1000" dirty="0"/>
                        <a:t>Refaire les exercices de la classe</a:t>
                      </a:r>
                    </a:p>
                    <a:p>
                      <a:r>
                        <a:rPr lang="fr-FR" sz="1000" dirty="0"/>
                        <a:t>Créer ses propres questions</a:t>
                      </a:r>
                    </a:p>
                    <a:p>
                      <a:r>
                        <a:rPr lang="fr-FR" sz="1000" dirty="0"/>
                        <a:t>Étudier avec un pair et se poser des questions</a:t>
                      </a:r>
                    </a:p>
                    <a:p>
                      <a:r>
                        <a:rPr lang="fr-FR" sz="1000" dirty="0"/>
                        <a:t>Chercher des exemples</a:t>
                      </a:r>
                    </a:p>
                  </a:txBody>
                  <a:tcPr/>
                </a:tc>
                <a:tc>
                  <a:txBody>
                    <a:bodyPr/>
                    <a:lstStyle/>
                    <a:p>
                      <a:r>
                        <a:rPr lang="fr-FR" sz="1000" dirty="0"/>
                        <a:t>Trouver différentes formes: discussions, exercices, démonstrations…</a:t>
                      </a:r>
                    </a:p>
                    <a:p>
                      <a:r>
                        <a:rPr lang="fr-FR" sz="1000" dirty="0"/>
                        <a:t>Évaluer en posant des questions sur le cours et quelques unes sur celui d’avant</a:t>
                      </a:r>
                    </a:p>
                    <a:p>
                      <a:r>
                        <a:rPr lang="fr-FR" sz="1000" dirty="0"/>
                        <a:t>Préparer les évaluations avec les questions des élèves. En choisir 5. </a:t>
                      </a:r>
                    </a:p>
                    <a:p>
                      <a:endParaRPr lang="fr-FR" sz="1000" dirty="0"/>
                    </a:p>
                  </a:txBody>
                  <a:tcPr/>
                </a:tc>
                <a:extLst>
                  <a:ext uri="{0D108BD9-81ED-4DB2-BD59-A6C34878D82A}">
                    <a16:rowId xmlns:a16="http://schemas.microsoft.com/office/drawing/2014/main" val="1778417830"/>
                  </a:ext>
                </a:extLst>
              </a:tr>
            </a:tbl>
          </a:graphicData>
        </a:graphic>
      </p:graphicFrame>
      <p:pic>
        <p:nvPicPr>
          <p:cNvPr id="9" name="Image 8">
            <a:extLst>
              <a:ext uri="{FF2B5EF4-FFF2-40B4-BE49-F238E27FC236}">
                <a16:creationId xmlns:a16="http://schemas.microsoft.com/office/drawing/2014/main" id="{01F1B56D-7CD5-0148-871A-E7B186F51006}"/>
              </a:ext>
            </a:extLst>
          </p:cNvPr>
          <p:cNvPicPr>
            <a:picLocks noChangeAspect="1"/>
          </p:cNvPicPr>
          <p:nvPr/>
        </p:nvPicPr>
        <p:blipFill>
          <a:blip r:embed="rId4"/>
          <a:stretch>
            <a:fillRect/>
          </a:stretch>
        </p:blipFill>
        <p:spPr>
          <a:xfrm>
            <a:off x="1853186" y="2212278"/>
            <a:ext cx="371511" cy="504694"/>
          </a:xfrm>
          <a:prstGeom prst="rect">
            <a:avLst/>
          </a:prstGeom>
        </p:spPr>
      </p:pic>
      <p:pic>
        <p:nvPicPr>
          <p:cNvPr id="11" name="Image 10">
            <a:extLst>
              <a:ext uri="{FF2B5EF4-FFF2-40B4-BE49-F238E27FC236}">
                <a16:creationId xmlns:a16="http://schemas.microsoft.com/office/drawing/2014/main" id="{08B1FCFB-B8D6-A54F-8357-41CBC3B50CC3}"/>
              </a:ext>
            </a:extLst>
          </p:cNvPr>
          <p:cNvPicPr>
            <a:picLocks noChangeAspect="1"/>
          </p:cNvPicPr>
          <p:nvPr/>
        </p:nvPicPr>
        <p:blipFill>
          <a:blip r:embed="rId5"/>
          <a:stretch>
            <a:fillRect/>
          </a:stretch>
        </p:blipFill>
        <p:spPr>
          <a:xfrm>
            <a:off x="5060589" y="2212278"/>
            <a:ext cx="540180" cy="504694"/>
          </a:xfrm>
          <a:prstGeom prst="rect">
            <a:avLst/>
          </a:prstGeom>
        </p:spPr>
      </p:pic>
      <p:graphicFrame>
        <p:nvGraphicFramePr>
          <p:cNvPr id="12" name="Tableau 11">
            <a:extLst>
              <a:ext uri="{FF2B5EF4-FFF2-40B4-BE49-F238E27FC236}">
                <a16:creationId xmlns:a16="http://schemas.microsoft.com/office/drawing/2014/main" id="{55F46B75-44B5-5447-8A1F-1247C1316C0A}"/>
              </a:ext>
            </a:extLst>
          </p:cNvPr>
          <p:cNvGraphicFramePr>
            <a:graphicFrameLocks noGrp="1"/>
          </p:cNvGraphicFramePr>
          <p:nvPr>
            <p:extLst>
              <p:ext uri="{D42A27DB-BD31-4B8C-83A1-F6EECF244321}">
                <p14:modId xmlns:p14="http://schemas.microsoft.com/office/powerpoint/2010/main" val="3531757301"/>
              </p:ext>
            </p:extLst>
          </p:nvPr>
        </p:nvGraphicFramePr>
        <p:xfrm>
          <a:off x="762000" y="5015503"/>
          <a:ext cx="6366164" cy="5235678"/>
        </p:xfrm>
        <a:graphic>
          <a:graphicData uri="http://schemas.openxmlformats.org/drawingml/2006/table">
            <a:tbl>
              <a:tblPr firstRow="1" bandRow="1">
                <a:tableStyleId>{5C22544A-7EE6-4342-B048-85BDC9FD1C3A}</a:tableStyleId>
              </a:tblPr>
              <a:tblGrid>
                <a:gridCol w="2999509">
                  <a:extLst>
                    <a:ext uri="{9D8B030D-6E8A-4147-A177-3AD203B41FA5}">
                      <a16:colId xmlns:a16="http://schemas.microsoft.com/office/drawing/2014/main" val="273217870"/>
                    </a:ext>
                  </a:extLst>
                </a:gridCol>
                <a:gridCol w="3366655">
                  <a:extLst>
                    <a:ext uri="{9D8B030D-6E8A-4147-A177-3AD203B41FA5}">
                      <a16:colId xmlns:a16="http://schemas.microsoft.com/office/drawing/2014/main" val="1355399954"/>
                    </a:ext>
                  </a:extLst>
                </a:gridCol>
              </a:tblGrid>
              <a:tr h="724638">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59462204"/>
                  </a:ext>
                </a:extLst>
              </a:tr>
              <a:tr h="370840">
                <a:tc>
                  <a:txBody>
                    <a:bodyPr/>
                    <a:lstStyle/>
                    <a:p>
                      <a:r>
                        <a:rPr lang="fr-FR" sz="1000" dirty="0"/>
                        <a:t>Se remémorer plus souvent mais moins longtemps</a:t>
                      </a:r>
                    </a:p>
                    <a:p>
                      <a:r>
                        <a:rPr lang="fr-FR" sz="1000" dirty="0"/>
                        <a:t>S’autoévaluer</a:t>
                      </a:r>
                    </a:p>
                    <a:p>
                      <a:r>
                        <a:rPr lang="fr-FR" sz="1000" dirty="0"/>
                        <a:t>Se doter d’un plan de questionnement: sur une fiche à disposition sur ma table de classe; </a:t>
                      </a:r>
                    </a:p>
                    <a:p>
                      <a:r>
                        <a:rPr lang="fr-FR" sz="1000" dirty="0"/>
                        <a:t>1/ Qu’est ce qu’on me demande de faire? </a:t>
                      </a:r>
                    </a:p>
                    <a:p>
                      <a:r>
                        <a:rPr lang="fr-FR" sz="1000" dirty="0"/>
                        <a:t>2/ de quoi ai-je besoin</a:t>
                      </a:r>
                    </a:p>
                    <a:p>
                      <a:r>
                        <a:rPr lang="fr-FR" sz="1000" dirty="0"/>
                        <a:t>3/ comment puis-je procéder</a:t>
                      </a:r>
                    </a:p>
                    <a:p>
                      <a:r>
                        <a:rPr lang="fr-FR" sz="1000" dirty="0"/>
                        <a:t>4/ suis-je certain de ma décision?  Existe </a:t>
                      </a:r>
                      <a:r>
                        <a:rPr lang="fr-FR" sz="1000" dirty="0" err="1"/>
                        <a:t>t</a:t>
                      </a:r>
                      <a:r>
                        <a:rPr lang="fr-FR" sz="1000" dirty="0"/>
                        <a:t> il d’autres possibilités? </a:t>
                      </a:r>
                    </a:p>
                    <a:p>
                      <a:r>
                        <a:rPr lang="fr-FR" sz="1000" dirty="0"/>
                        <a:t>5/ Ai-je bien réviser? </a:t>
                      </a:r>
                    </a:p>
                    <a:p>
                      <a:endParaRPr lang="fr-FR" sz="1000" dirty="0"/>
                    </a:p>
                    <a:p>
                      <a:r>
                        <a:rPr lang="fr-FR" sz="1000" dirty="0"/>
                        <a:t>4 périodes de 30 minutes maxi au collège/lycée. </a:t>
                      </a:r>
                    </a:p>
                    <a:p>
                      <a:endParaRPr lang="fr-FR" sz="1000" dirty="0"/>
                    </a:p>
                    <a:p>
                      <a:r>
                        <a:rPr lang="fr-FR" sz="1000" dirty="0"/>
                        <a:t>Faire des pauses « je sais que » pendant les leçons (notions, mots nouveaux, savoir-faire)</a:t>
                      </a:r>
                    </a:p>
                    <a:p>
                      <a:endParaRPr lang="fr-FR" sz="1000" dirty="0"/>
                    </a:p>
                    <a:p>
                      <a:r>
                        <a:rPr lang="fr-FR" sz="1000" dirty="0"/>
                        <a:t>J’explique à un pair ce que je sais faire …</a:t>
                      </a:r>
                    </a:p>
                  </a:txBody>
                  <a:tcPr/>
                </a:tc>
                <a:tc>
                  <a:txBody>
                    <a:bodyPr/>
                    <a:lstStyle/>
                    <a:p>
                      <a:r>
                        <a:rPr lang="fr-FR" sz="1000" dirty="0"/>
                        <a:t>Revenir sur des contenus déjà appris. Poser des questions avec l’ardoise, devinettes… tous les jours sur les apprentissages précédents. </a:t>
                      </a:r>
                    </a:p>
                    <a:p>
                      <a:endParaRPr lang="fr-FR" sz="1000" dirty="0"/>
                    </a:p>
                    <a:p>
                      <a:r>
                        <a:rPr lang="fr-FR" sz="1000" dirty="0"/>
                        <a:t>Faire des séances plus courtes. Eviter 1h30 de maths. </a:t>
                      </a:r>
                    </a:p>
                    <a:p>
                      <a:endParaRPr lang="fr-FR" sz="1000" dirty="0"/>
                    </a:p>
                    <a:p>
                      <a:r>
                        <a:rPr lang="fr-FR" sz="1000" dirty="0"/>
                        <a:t>Faire systématiquement un retour sur les erreurs</a:t>
                      </a:r>
                    </a:p>
                    <a:p>
                      <a:endParaRPr lang="fr-FR" sz="1000" dirty="0"/>
                    </a:p>
                    <a:p>
                      <a:r>
                        <a:rPr lang="fr-FR" sz="1000" dirty="0"/>
                        <a:t>Demander aux élèves de fournir les réponses, (éviter les quizz ou textes à trous)</a:t>
                      </a:r>
                    </a:p>
                    <a:p>
                      <a:endParaRPr lang="fr-FR" sz="1000" dirty="0"/>
                    </a:p>
                    <a:p>
                      <a:r>
                        <a:rPr lang="fr-FR" sz="1000" dirty="0"/>
                        <a:t>Annoncer la date de l’évaluation et son contenu</a:t>
                      </a:r>
                    </a:p>
                    <a:p>
                      <a:endParaRPr lang="fr-FR" sz="1000" dirty="0"/>
                    </a:p>
                    <a:p>
                      <a:r>
                        <a:rPr lang="fr-FR" sz="1000" dirty="0"/>
                        <a:t>Pour aider les élèves, leur raconter que l’apprentissage c’est comme une balade en forêt vierge, le premier jour, on élague, on trace son chemin, on enlève les plantes qui nous gênent, on renforce un chemin. C’est long et difficile, plus on y retourne plus le chemin est facile à prendre et c’est rapide. La connexion neuronale fonctionne sur ce principe. </a:t>
                      </a:r>
                    </a:p>
                    <a:p>
                      <a:endParaRPr lang="fr-FR" sz="1000" dirty="0"/>
                    </a:p>
                    <a:p>
                      <a:r>
                        <a:rPr lang="fr-FR" sz="1000" b="1" dirty="0"/>
                        <a:t>JEUX DE RECUPERATION</a:t>
                      </a:r>
                      <a:r>
                        <a:rPr lang="fr-FR" sz="1000" dirty="0"/>
                        <a:t>:  </a:t>
                      </a:r>
                      <a:r>
                        <a:rPr lang="fr-FR" sz="1000" dirty="0" err="1"/>
                        <a:t>pomodoro</a:t>
                      </a:r>
                      <a:r>
                        <a:rPr lang="fr-FR" sz="1000" dirty="0"/>
                        <a:t> , </a:t>
                      </a:r>
                      <a:r>
                        <a:rPr lang="fr-FR" sz="1000" dirty="0" err="1"/>
                        <a:t>tomighty.org</a:t>
                      </a:r>
                      <a:endParaRPr lang="fr-FR" sz="1000" dirty="0"/>
                    </a:p>
                    <a:p>
                      <a:endParaRPr lang="fr-FR" sz="1000" dirty="0"/>
                    </a:p>
                    <a:p>
                      <a:r>
                        <a:rPr lang="fr-FR" sz="1000" dirty="0"/>
                        <a:t>les boîtes à récupération de </a:t>
                      </a:r>
                      <a:r>
                        <a:rPr lang="fr-FR" sz="1000" dirty="0" err="1"/>
                        <a:t>Leitner</a:t>
                      </a:r>
                      <a:r>
                        <a:rPr lang="fr-FR" sz="1000" dirty="0"/>
                        <a:t> (on dispose de 5 boites , à chaque fois qu’on a une bonne réponse on avance d’une boîte,  on prend conscience de ce qui doit être revu). </a:t>
                      </a:r>
                    </a:p>
                    <a:p>
                      <a:endParaRPr lang="fr-FR" sz="1000" dirty="0"/>
                    </a:p>
                    <a:p>
                      <a:r>
                        <a:rPr lang="fr-FR" sz="1000" dirty="0" err="1"/>
                        <a:t>Flashcards</a:t>
                      </a:r>
                      <a:r>
                        <a:rPr lang="fr-FR" sz="1000" dirty="0"/>
                        <a:t> (applications: </a:t>
                      </a:r>
                      <a:r>
                        <a:rPr lang="fr-FR" sz="1000" dirty="0" err="1"/>
                        <a:t>Quizlet</a:t>
                      </a:r>
                      <a:r>
                        <a:rPr lang="fr-FR" sz="1000" dirty="0"/>
                        <a:t>, </a:t>
                      </a:r>
                      <a:r>
                        <a:rPr lang="fr-FR" sz="1000" dirty="0" err="1"/>
                        <a:t>Studyblue</a:t>
                      </a:r>
                      <a:r>
                        <a:rPr lang="fr-FR" sz="1000" dirty="0"/>
                        <a:t>, </a:t>
                      </a:r>
                      <a:r>
                        <a:rPr lang="fr-FR" sz="1000" dirty="0" err="1"/>
                        <a:t>Cram</a:t>
                      </a:r>
                      <a:r>
                        <a:rPr lang="fr-FR" sz="1000" dirty="0"/>
                        <a:t>, </a:t>
                      </a:r>
                      <a:r>
                        <a:rPr lang="fr-FR" sz="1000" dirty="0" err="1"/>
                        <a:t>Ankiapp</a:t>
                      </a:r>
                      <a:r>
                        <a:rPr lang="fr-FR" sz="1000" dirty="0"/>
                        <a:t>, </a:t>
                      </a:r>
                      <a:r>
                        <a:rPr lang="fr-FR" sz="1000" dirty="0" err="1"/>
                        <a:t>Mnemosyne</a:t>
                      </a:r>
                      <a:r>
                        <a:rPr lang="fr-FR" sz="1000" dirty="0"/>
                        <a:t>; Jeux de cartes: </a:t>
                      </a:r>
                      <a:r>
                        <a:rPr lang="fr-FR" sz="1000" dirty="0" err="1"/>
                        <a:t>cartatoto</a:t>
                      </a:r>
                      <a:r>
                        <a:rPr lang="fr-FR" sz="1000" dirty="0"/>
                        <a:t>)</a:t>
                      </a:r>
                    </a:p>
                    <a:p>
                      <a:endParaRPr lang="fr-FR" sz="1000" dirty="0"/>
                    </a:p>
                  </a:txBody>
                  <a:tcPr/>
                </a:tc>
                <a:extLst>
                  <a:ext uri="{0D108BD9-81ED-4DB2-BD59-A6C34878D82A}">
                    <a16:rowId xmlns:a16="http://schemas.microsoft.com/office/drawing/2014/main" val="1778417830"/>
                  </a:ext>
                </a:extLst>
              </a:tr>
            </a:tbl>
          </a:graphicData>
        </a:graphic>
      </p:graphicFrame>
      <p:sp>
        <p:nvSpPr>
          <p:cNvPr id="13" name="ZoneTexte 12">
            <a:extLst>
              <a:ext uri="{FF2B5EF4-FFF2-40B4-BE49-F238E27FC236}">
                <a16:creationId xmlns:a16="http://schemas.microsoft.com/office/drawing/2014/main" id="{DCCA8C9D-BB2F-0442-9213-0F8B233C3944}"/>
              </a:ext>
            </a:extLst>
          </p:cNvPr>
          <p:cNvSpPr txBox="1"/>
          <p:nvPr/>
        </p:nvSpPr>
        <p:spPr>
          <a:xfrm>
            <a:off x="498764" y="4424492"/>
            <a:ext cx="2628925" cy="369332"/>
          </a:xfrm>
          <a:prstGeom prst="rect">
            <a:avLst/>
          </a:prstGeom>
          <a:noFill/>
        </p:spPr>
        <p:txBody>
          <a:bodyPr wrap="none" rtlCol="0">
            <a:spAutoFit/>
          </a:bodyPr>
          <a:lstStyle/>
          <a:p>
            <a:r>
              <a:rPr lang="fr-FR" dirty="0"/>
              <a:t>ESPACER  la récupération  </a:t>
            </a:r>
          </a:p>
        </p:txBody>
      </p:sp>
      <p:pic>
        <p:nvPicPr>
          <p:cNvPr id="14" name="Image 13">
            <a:extLst>
              <a:ext uri="{FF2B5EF4-FFF2-40B4-BE49-F238E27FC236}">
                <a16:creationId xmlns:a16="http://schemas.microsoft.com/office/drawing/2014/main" id="{F5BD58D6-F129-E04E-873D-CE13671D442F}"/>
              </a:ext>
            </a:extLst>
          </p:cNvPr>
          <p:cNvPicPr>
            <a:picLocks noChangeAspect="1"/>
          </p:cNvPicPr>
          <p:nvPr/>
        </p:nvPicPr>
        <p:blipFill>
          <a:blip r:embed="rId4"/>
          <a:stretch>
            <a:fillRect/>
          </a:stretch>
        </p:blipFill>
        <p:spPr>
          <a:xfrm>
            <a:off x="1853185" y="5155186"/>
            <a:ext cx="371511" cy="504694"/>
          </a:xfrm>
          <a:prstGeom prst="rect">
            <a:avLst/>
          </a:prstGeom>
        </p:spPr>
      </p:pic>
      <p:pic>
        <p:nvPicPr>
          <p:cNvPr id="15" name="Image 14">
            <a:extLst>
              <a:ext uri="{FF2B5EF4-FFF2-40B4-BE49-F238E27FC236}">
                <a16:creationId xmlns:a16="http://schemas.microsoft.com/office/drawing/2014/main" id="{86531C11-FCBB-6046-A052-00AE1CA7D69E}"/>
              </a:ext>
            </a:extLst>
          </p:cNvPr>
          <p:cNvPicPr>
            <a:picLocks noChangeAspect="1"/>
          </p:cNvPicPr>
          <p:nvPr/>
        </p:nvPicPr>
        <p:blipFill>
          <a:blip r:embed="rId5"/>
          <a:stretch>
            <a:fillRect/>
          </a:stretch>
        </p:blipFill>
        <p:spPr>
          <a:xfrm>
            <a:off x="5247626" y="5149055"/>
            <a:ext cx="540180" cy="504694"/>
          </a:xfrm>
          <a:prstGeom prst="rect">
            <a:avLst/>
          </a:prstGeom>
        </p:spPr>
      </p:pic>
    </p:spTree>
    <p:extLst>
      <p:ext uri="{BB962C8B-B14F-4D97-AF65-F5344CB8AC3E}">
        <p14:creationId xmlns:p14="http://schemas.microsoft.com/office/powerpoint/2010/main" val="21500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C2B24A5-0F84-0144-AA9A-58E6A7CD48A4}"/>
              </a:ext>
            </a:extLst>
          </p:cNvPr>
          <p:cNvSpPr txBox="1">
            <a:spLocks noGrp="1"/>
          </p:cNvSpPr>
          <p:nvPr>
            <p:ph idx="1"/>
          </p:nvPr>
        </p:nvSpPr>
        <p:spPr>
          <a:xfrm>
            <a:off x="417456" y="264402"/>
            <a:ext cx="6540758" cy="2631490"/>
          </a:xfrm>
          <a:prstGeom prst="rect">
            <a:avLst/>
          </a:prstGeom>
          <a:noFill/>
        </p:spPr>
        <p:txBody>
          <a:bodyPr wrap="square" rtlCol="0">
            <a:spAutoFit/>
          </a:bodyPr>
          <a:lstStyle/>
          <a:p>
            <a:r>
              <a:rPr lang="fr-FR" b="1" dirty="0"/>
              <a:t>LES OUTILS </a:t>
            </a:r>
          </a:p>
          <a:p>
            <a:pPr marL="0" indent="0">
              <a:buNone/>
            </a:pPr>
            <a:r>
              <a:rPr lang="fr-FR" sz="1400" dirty="0"/>
              <a:t>Les 3 stratégies d’étude compatibles avec le fonctionnement du cerveau dans la classe.</a:t>
            </a:r>
          </a:p>
          <a:p>
            <a:pPr marL="0" indent="0">
              <a:buNone/>
            </a:pPr>
            <a:endParaRPr lang="fr-FR" sz="1400" dirty="0"/>
          </a:p>
          <a:p>
            <a:pPr marL="0" indent="0">
              <a:buNone/>
            </a:pPr>
            <a:r>
              <a:rPr lang="fr-FR" sz="1800" dirty="0"/>
              <a:t>VARIER   l’apprentissage</a:t>
            </a:r>
          </a:p>
          <a:p>
            <a:pPr marL="0" indent="0">
              <a:buNone/>
            </a:pPr>
            <a:endParaRPr lang="fr-FR" dirty="0"/>
          </a:p>
          <a:p>
            <a:pPr marL="0" indent="0">
              <a:buNone/>
            </a:pPr>
            <a:endParaRPr lang="fr-FR" dirty="0"/>
          </a:p>
          <a:p>
            <a:pPr marL="0" indent="0">
              <a:buNone/>
            </a:pPr>
            <a:endParaRPr lang="fr-FR" dirty="0"/>
          </a:p>
        </p:txBody>
      </p:sp>
      <p:pic>
        <p:nvPicPr>
          <p:cNvPr id="3" name="Image 2">
            <a:extLst>
              <a:ext uri="{FF2B5EF4-FFF2-40B4-BE49-F238E27FC236}">
                <a16:creationId xmlns:a16="http://schemas.microsoft.com/office/drawing/2014/main" id="{908DD1A6-623D-654E-8538-AA20306042BF}"/>
              </a:ext>
            </a:extLst>
          </p:cNvPr>
          <p:cNvPicPr>
            <a:picLocks noChangeAspect="1"/>
          </p:cNvPicPr>
          <p:nvPr/>
        </p:nvPicPr>
        <p:blipFill>
          <a:blip r:embed="rId2"/>
          <a:stretch>
            <a:fillRect/>
          </a:stretch>
        </p:blipFill>
        <p:spPr>
          <a:xfrm>
            <a:off x="2606863" y="0"/>
            <a:ext cx="807921" cy="683491"/>
          </a:xfrm>
          <a:prstGeom prst="rect">
            <a:avLst/>
          </a:prstGeom>
        </p:spPr>
      </p:pic>
      <p:pic>
        <p:nvPicPr>
          <p:cNvPr id="7" name="Image 6">
            <a:extLst>
              <a:ext uri="{FF2B5EF4-FFF2-40B4-BE49-F238E27FC236}">
                <a16:creationId xmlns:a16="http://schemas.microsoft.com/office/drawing/2014/main" id="{39949ABA-D2AF-3F4E-A4CE-E449BAA69DBD}"/>
              </a:ext>
            </a:extLst>
          </p:cNvPr>
          <p:cNvPicPr>
            <a:picLocks noChangeAspect="1"/>
          </p:cNvPicPr>
          <p:nvPr/>
        </p:nvPicPr>
        <p:blipFill>
          <a:blip r:embed="rId3"/>
          <a:stretch>
            <a:fillRect/>
          </a:stretch>
        </p:blipFill>
        <p:spPr>
          <a:xfrm>
            <a:off x="3633753" y="130476"/>
            <a:ext cx="647518" cy="553015"/>
          </a:xfrm>
          <a:prstGeom prst="rect">
            <a:avLst/>
          </a:prstGeom>
        </p:spPr>
      </p:pic>
      <p:graphicFrame>
        <p:nvGraphicFramePr>
          <p:cNvPr id="8" name="Tableau 7">
            <a:extLst>
              <a:ext uri="{FF2B5EF4-FFF2-40B4-BE49-F238E27FC236}">
                <a16:creationId xmlns:a16="http://schemas.microsoft.com/office/drawing/2014/main" id="{3059BC43-5D7E-DC44-8631-7C9CA5120C86}"/>
              </a:ext>
            </a:extLst>
          </p:cNvPr>
          <p:cNvGraphicFramePr>
            <a:graphicFrameLocks noGrp="1"/>
          </p:cNvGraphicFramePr>
          <p:nvPr>
            <p:extLst>
              <p:ext uri="{D42A27DB-BD31-4B8C-83A1-F6EECF244321}">
                <p14:modId xmlns:p14="http://schemas.microsoft.com/office/powerpoint/2010/main" val="827037427"/>
              </p:ext>
            </p:extLst>
          </p:nvPr>
        </p:nvGraphicFramePr>
        <p:xfrm>
          <a:off x="762000" y="2169233"/>
          <a:ext cx="6196214" cy="1730478"/>
        </p:xfrm>
        <a:graphic>
          <a:graphicData uri="http://schemas.openxmlformats.org/drawingml/2006/table">
            <a:tbl>
              <a:tblPr firstRow="1" bandRow="1">
                <a:tableStyleId>{5C22544A-7EE6-4342-B048-85BDC9FD1C3A}</a:tableStyleId>
              </a:tblPr>
              <a:tblGrid>
                <a:gridCol w="3098107">
                  <a:extLst>
                    <a:ext uri="{9D8B030D-6E8A-4147-A177-3AD203B41FA5}">
                      <a16:colId xmlns:a16="http://schemas.microsoft.com/office/drawing/2014/main" val="273217870"/>
                    </a:ext>
                  </a:extLst>
                </a:gridCol>
                <a:gridCol w="3098107">
                  <a:extLst>
                    <a:ext uri="{9D8B030D-6E8A-4147-A177-3AD203B41FA5}">
                      <a16:colId xmlns:a16="http://schemas.microsoft.com/office/drawing/2014/main" val="1355399954"/>
                    </a:ext>
                  </a:extLst>
                </a:gridCol>
              </a:tblGrid>
              <a:tr h="724638">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59462204"/>
                  </a:ext>
                </a:extLst>
              </a:tr>
              <a:tr h="370840">
                <a:tc>
                  <a:txBody>
                    <a:bodyPr/>
                    <a:lstStyle/>
                    <a:p>
                      <a:r>
                        <a:rPr lang="fr-FR" sz="1000" dirty="0"/>
                        <a:t>Alterner l’étude entre deux disciplines</a:t>
                      </a:r>
                    </a:p>
                    <a:p>
                      <a:r>
                        <a:rPr lang="fr-FR" sz="1000" dirty="0"/>
                        <a:t>Retenir les idées dans un ordre différent: privilégier la carte mentale plutôt que les listes.</a:t>
                      </a:r>
                    </a:p>
                    <a:p>
                      <a:r>
                        <a:rPr lang="fr-FR" sz="1000" dirty="0"/>
                        <a:t>Faire des liens entre les idées: privilégier la carte mentale. </a:t>
                      </a:r>
                    </a:p>
                  </a:txBody>
                  <a:tcPr/>
                </a:tc>
                <a:tc>
                  <a:txBody>
                    <a:bodyPr/>
                    <a:lstStyle/>
                    <a:p>
                      <a:r>
                        <a:rPr lang="fr-FR" sz="1000" dirty="0"/>
                        <a:t>Varier les traces écrites: cartes mentales accompagnées d’un texte linéaire. </a:t>
                      </a:r>
                    </a:p>
                    <a:p>
                      <a:r>
                        <a:rPr lang="fr-FR" sz="1000" dirty="0"/>
                        <a:t>Ne pas attendre d’une leçon qu’elle soit apprise mais comprise</a:t>
                      </a:r>
                    </a:p>
                    <a:p>
                      <a:r>
                        <a:rPr lang="fr-FR" sz="1000" dirty="0"/>
                        <a:t>Varier les entrées possibles pour une même notion: donner des exemples, des analogies , des procédures…</a:t>
                      </a:r>
                    </a:p>
                  </a:txBody>
                  <a:tcPr/>
                </a:tc>
                <a:extLst>
                  <a:ext uri="{0D108BD9-81ED-4DB2-BD59-A6C34878D82A}">
                    <a16:rowId xmlns:a16="http://schemas.microsoft.com/office/drawing/2014/main" val="1778417830"/>
                  </a:ext>
                </a:extLst>
              </a:tr>
            </a:tbl>
          </a:graphicData>
        </a:graphic>
      </p:graphicFrame>
      <p:pic>
        <p:nvPicPr>
          <p:cNvPr id="9" name="Image 8">
            <a:extLst>
              <a:ext uri="{FF2B5EF4-FFF2-40B4-BE49-F238E27FC236}">
                <a16:creationId xmlns:a16="http://schemas.microsoft.com/office/drawing/2014/main" id="{01F1B56D-7CD5-0148-871A-E7B186F51006}"/>
              </a:ext>
            </a:extLst>
          </p:cNvPr>
          <p:cNvPicPr>
            <a:picLocks noChangeAspect="1"/>
          </p:cNvPicPr>
          <p:nvPr/>
        </p:nvPicPr>
        <p:blipFill>
          <a:blip r:embed="rId4"/>
          <a:stretch>
            <a:fillRect/>
          </a:stretch>
        </p:blipFill>
        <p:spPr>
          <a:xfrm>
            <a:off x="1853186" y="2212278"/>
            <a:ext cx="371511" cy="504694"/>
          </a:xfrm>
          <a:prstGeom prst="rect">
            <a:avLst/>
          </a:prstGeom>
        </p:spPr>
      </p:pic>
      <p:pic>
        <p:nvPicPr>
          <p:cNvPr id="11" name="Image 10">
            <a:extLst>
              <a:ext uri="{FF2B5EF4-FFF2-40B4-BE49-F238E27FC236}">
                <a16:creationId xmlns:a16="http://schemas.microsoft.com/office/drawing/2014/main" id="{08B1FCFB-B8D6-A54F-8357-41CBC3B50CC3}"/>
              </a:ext>
            </a:extLst>
          </p:cNvPr>
          <p:cNvPicPr>
            <a:picLocks noChangeAspect="1"/>
          </p:cNvPicPr>
          <p:nvPr/>
        </p:nvPicPr>
        <p:blipFill>
          <a:blip r:embed="rId5"/>
          <a:stretch>
            <a:fillRect/>
          </a:stretch>
        </p:blipFill>
        <p:spPr>
          <a:xfrm>
            <a:off x="5060589" y="2212278"/>
            <a:ext cx="540180" cy="504694"/>
          </a:xfrm>
          <a:prstGeom prst="rect">
            <a:avLst/>
          </a:prstGeom>
        </p:spPr>
      </p:pic>
    </p:spTree>
    <p:extLst>
      <p:ext uri="{BB962C8B-B14F-4D97-AF65-F5344CB8AC3E}">
        <p14:creationId xmlns:p14="http://schemas.microsoft.com/office/powerpoint/2010/main" val="275766355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9154</TotalTime>
  <Words>1321</Words>
  <Application>Microsoft Macintosh PowerPoint</Application>
  <PresentationFormat>Personnalisé</PresentationFormat>
  <Paragraphs>121</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                   L’évaluation des élèves </vt:lpstr>
      <vt:lpstr>GUIDE D’AIDE A LA REFLEXION POUR EVALUER AUTREMENT NOS ELEVES </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  Actions maths </dc:title>
  <dc:creator>marie goetz</dc:creator>
  <cp:lastModifiedBy>marie goetz</cp:lastModifiedBy>
  <cp:revision>30</cp:revision>
  <cp:lastPrinted>2018-02-24T15:02:41Z</cp:lastPrinted>
  <dcterms:created xsi:type="dcterms:W3CDTF">2018-02-22T23:49:01Z</dcterms:created>
  <dcterms:modified xsi:type="dcterms:W3CDTF">2019-07-04T12:55:08Z</dcterms:modified>
</cp:coreProperties>
</file>