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2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" clrIdx="0">
    <p:extLst/>
  </p:cmAuthor>
  <p:cmAuthor id="2" name="Utilisateur de Microsoft Office" initials="Office [2]" lastIdx="1" clrIdx="1">
    <p:extLst/>
  </p:cmAuthor>
  <p:cmAuthor id="3" name="Utilisateur de Microsoft Office" initials="Office [3]" lastIdx="1" clrIdx="2">
    <p:extLst/>
  </p:cmAuthor>
  <p:cmAuthor id="4" name="Utilisateur de Microsoft Office" initials="Office [2] [2]" lastIdx="1" clrIdx="3">
    <p:extLst/>
  </p:cmAuthor>
  <p:cmAuthor id="5" name="Utilisateur de Microsoft Office" initials="Office [2] [3]" lastIdx="1" clrIdx="4">
    <p:extLst/>
  </p:cmAuthor>
  <p:cmAuthor id="6" name="Utilisateur de Microsoft Office" initials="Office [2] [4]" lastIdx="1" clrIdx="5">
    <p:extLst/>
  </p:cmAuthor>
  <p:cmAuthor id="7" name="Utilisateur de Microsoft Office" initials="Office [2] [5]" lastIdx="1" clrIdx="6">
    <p:extLst/>
  </p:cmAuthor>
  <p:cmAuthor id="8" name="Utilisateur de Microsoft Office" initials="Office [4]" lastIdx="1" clrIdx="7">
    <p:extLst/>
  </p:cmAuthor>
  <p:cmAuthor id="9" name="Utilisateur de Microsoft Office" initials="Office [4] [2]" lastIdx="1" clrIdx="8">
    <p:extLst/>
  </p:cmAuthor>
  <p:cmAuthor id="10" name="Utilisateur de Microsoft Office" initials="Office [4] [3]" lastIdx="1" clrIdx="9">
    <p:extLst/>
  </p:cmAuthor>
  <p:cmAuthor id="11" name="Utilisateur de Microsoft Office" initials="Office [4] [4]" lastIdx="1" clrIdx="10">
    <p:extLst/>
  </p:cmAuthor>
  <p:cmAuthor id="12" name="Utilisateur de Microsoft Office" initials="Office [4] [5]" lastIdx="1" clrIdx="11">
    <p:extLst/>
  </p:cmAuthor>
  <p:cmAuthor id="13" name="Utilisateur de Microsoft Office" initials="Office [4] [4] [2]" lastIdx="1" clrIdx="12">
    <p:extLst/>
  </p:cmAuthor>
  <p:cmAuthor id="14" name="Utilisateur de Microsoft Office" initials="Office [4] [4] [2] [2]" lastIdx="1" clrIdx="13">
    <p:extLst/>
  </p:cmAuthor>
  <p:cmAuthor id="15" name="Utilisateur de Microsoft Office" initials="Office [2] [4] [2]" lastIdx="1" clrIdx="14">
    <p:extLst/>
  </p:cmAuthor>
  <p:cmAuthor id="16" name="Utilisateur de Microsoft Office" initials="Office [2] [4] [3]" lastIdx="1" clrIdx="15">
    <p:extLst/>
  </p:cmAuthor>
  <p:cmAuthor id="17" name="Utilisateur de Microsoft Office" initials="Office [2] [4] [2] [2]" lastIdx="1" clrIdx="16">
    <p:extLst/>
  </p:cmAuthor>
  <p:cmAuthor id="18" name="Utilisateur de Microsoft Office" initials="Office [2] [4] [2] [3]" lastIdx="1" clrIdx="17">
    <p:extLst/>
  </p:cmAuthor>
  <p:cmAuthor id="19" name="Utilisateur de Microsoft Office" initials="Office [2] [4] [2] [4]" lastIdx="1" clrIdx="18">
    <p:extLst/>
  </p:cmAuthor>
  <p:cmAuthor id="20" name="Utilisateur de Microsoft Office" initials="Office [2] [4] [2] [5]" lastIdx="1" clrIdx="19">
    <p:extLst/>
  </p:cmAuthor>
  <p:cmAuthor id="21" name="Utilisateur de Microsoft Office" initials="Office [2] [4] [2] [6]" lastIdx="1" clrIdx="20">
    <p:extLst/>
  </p:cmAuthor>
  <p:cmAuthor id="22" name="Utilisateur de Microsoft Office" initials="Office [2] [4] [2] [7]" lastIdx="1" clrIdx="21">
    <p:extLst/>
  </p:cmAuthor>
  <p:cmAuthor id="23" name="Utilisateur de Microsoft Office" initials="Office [2] [4] [2] [8]" lastIdx="1" clrIdx="22">
    <p:extLst/>
  </p:cmAuthor>
  <p:cmAuthor id="24" name="Utilisateur de Microsoft Office" initials="Office [2] [4] [2] [9]" lastIdx="1" clrIdx="23">
    <p:extLst/>
  </p:cmAuthor>
  <p:cmAuthor id="25" name="Utilisateur de Microsoft Office" initials="Office [2] [4] [2] [10]" lastIdx="1" clrIdx="24">
    <p:extLst/>
  </p:cmAuthor>
  <p:cmAuthor id="26" name="Utilisateur de Microsoft Office" initials="Office [2] [4] [2] [11]" lastIdx="1" clrIdx="25">
    <p:extLst/>
  </p:cmAuthor>
  <p:cmAuthor id="27" name="Utilisateur de Microsoft Office" initials="Office [2] [4] [4]" lastIdx="1" clrIdx="26">
    <p:extLst/>
  </p:cmAuthor>
  <p:cmAuthor id="28" name="Utilisateur de Microsoft Office" initials="Office [2] [4] [5]" lastIdx="1" clrIdx="27">
    <p:extLst/>
  </p:cmAuthor>
  <p:cmAuthor id="29" name="Utilisateur de Microsoft Office" initials="Office [2] [4] [6]" lastIdx="1" clrIdx="28">
    <p:extLst/>
  </p:cmAuthor>
  <p:cmAuthor id="30" name="Utilisateur de Microsoft Office" initials="Office [2] [4] [5] [2]" lastIdx="1" clrIdx="29">
    <p:extLst/>
  </p:cmAuthor>
  <p:cmAuthor id="31" name="Utilisateur de Microsoft Office" initials="Office [2] [4] [5] [3]" lastIdx="1" clrIdx="30">
    <p:extLst/>
  </p:cmAuthor>
  <p:cmAuthor id="32" name="Utilisateur de Microsoft Office" initials="Office [2] [4] [5] [4]" lastIdx="1" clrIdx="31">
    <p:extLst/>
  </p:cmAuthor>
  <p:cmAuthor id="33" name="Utilisateur de Microsoft Office" initials="Office [2] [4] [5] [4] [2]" lastIdx="1" clrIdx="3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719"/>
  </p:normalViewPr>
  <p:slideViewPr>
    <p:cSldViewPr snapToGrid="0" snapToObjects="1">
      <p:cViewPr>
        <p:scale>
          <a:sx n="114" d="100"/>
          <a:sy n="114" d="100"/>
        </p:scale>
        <p:origin x="144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3" dt="2017-05-12T23:09:00.351" idx="1">
    <p:pos x="4236" y="15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4E604-9B88-B94B-9545-FFE42E6681CC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174B-67D3-AA4E-91AB-C8F635E5B5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55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D9EF-0CFB-B945-AC04-0E0FF4D7920C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F5F0-462A-4141-B1EB-84D1E37B5F25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C921-9AE8-D141-A9CC-7F8435125106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D703-08A7-DB4F-875E-C8919B1D4E4F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8EA-C8C8-104A-8580-F880E4B62B00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C714-1555-F342-9AE3-C57F1C9FBFFF}" type="datetime1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E34B-C435-EE4A-8E11-8ADBF01242C9}" type="datetime1">
              <a:rPr lang="fr-FR" smtClean="0"/>
              <a:t>23/03/2018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CFA3-87DF-A241-91BC-9CA2A3BB33DC}" type="datetime1">
              <a:rPr lang="fr-FR" smtClean="0"/>
              <a:t>23/03/2018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A801-30F2-884A-9BE5-4AEAF7CA05C1}" type="datetime1">
              <a:rPr lang="fr-FR" smtClean="0"/>
              <a:t>23/03/2018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3A7-4559-F549-A523-19A19945A908}" type="datetime1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67D-BE1B-574B-82C5-5F32AE2DA511}" type="datetime1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85A1-1117-AD47-988A-71AB233031F8}" type="datetime1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9500F-D588-5A41-AE8E-4C96CA5D2D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0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117919/100-de-reussite-en-cp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73461" y="247650"/>
            <a:ext cx="6373467" cy="960607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85750" y="247650"/>
            <a:ext cx="3996822" cy="56073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spc="50" dirty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fr-FR" sz="2800" b="1" spc="50" dirty="0" smtClean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    </a:t>
            </a:r>
            <a:r>
              <a:rPr lang="fr-FR" sz="2400" b="1" spc="50" dirty="0" smtClean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Fiche action CP CE1 100%</a:t>
            </a:r>
            <a:endParaRPr lang="fr-FR" sz="2400" b="1" spc="50" dirty="0">
              <a:ln w="0">
                <a:noFill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9549" y="1018748"/>
            <a:ext cx="6332313" cy="35502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Mise en œuvre des CP et CE1 dédoublés LES MUREAUX 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816082" y="180041"/>
            <a:ext cx="948724" cy="8049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1"/>
                </a:solidFill>
              </a:rPr>
              <a:t>Savoir 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248107" y="8181027"/>
            <a:ext cx="6255195" cy="57781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Rôle de la mairie:</a:t>
            </a:r>
          </a:p>
          <a:p>
            <a:pPr marL="285750" indent="-285750">
              <a:buFontTx/>
              <a:buChar char="-"/>
            </a:pPr>
            <a:r>
              <a:rPr lang="fr-FR" sz="1000" dirty="0" smtClean="0">
                <a:solidFill>
                  <a:schemeClr val="tx1"/>
                </a:solidFill>
              </a:rPr>
              <a:t>Locaux et matériel : dotations de cloisons </a:t>
            </a:r>
          </a:p>
          <a:p>
            <a:pPr marL="285750" indent="-285750">
              <a:buFontTx/>
              <a:buChar char="-"/>
            </a:pPr>
            <a:r>
              <a:rPr lang="fr-FR" sz="1000" dirty="0" smtClean="0">
                <a:solidFill>
                  <a:schemeClr val="tx1"/>
                </a:solidFill>
              </a:rPr>
              <a:t>Dotation de TNI supplémentaires 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9550" y="264240"/>
            <a:ext cx="10635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Axe  2 action 4</a:t>
            </a:r>
            <a:endParaRPr lang="fr-FR" sz="1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Marie GOËTZ - Inspectrice de l'Education nationale - Les Mureaux - Académie de Versailles</a:t>
            </a:r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37" y="8858535"/>
            <a:ext cx="515730" cy="444205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14926" y="1337414"/>
            <a:ext cx="617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Rentrée 2018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3426" y="8858535"/>
            <a:ext cx="4857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Eduscol</a:t>
            </a:r>
            <a:r>
              <a:rPr lang="fr-FR" sz="1200" dirty="0"/>
              <a:t> </a:t>
            </a:r>
            <a:r>
              <a:rPr lang="fr-FR" sz="1200" dirty="0">
                <a:hlinkClick r:id="rId3"/>
              </a:rPr>
              <a:t>http://</a:t>
            </a:r>
            <a:r>
              <a:rPr lang="fr-FR" sz="1200" dirty="0" smtClean="0">
                <a:hlinkClick r:id="rId3"/>
              </a:rPr>
              <a:t>eduscol.education.fr/cid117919/100-de-reussite-en-cp.html</a:t>
            </a:r>
            <a:endParaRPr lang="fr-FR" sz="1200" dirty="0" smtClean="0"/>
          </a:p>
          <a:p>
            <a:r>
              <a:rPr lang="fr-FR" sz="1200" dirty="0" smtClean="0"/>
              <a:t>Guide </a:t>
            </a:r>
            <a:r>
              <a:rPr lang="fr-FR" sz="1200" dirty="0" err="1" smtClean="0"/>
              <a:t>co</a:t>
            </a:r>
            <a:r>
              <a:rPr lang="fr-FR" sz="1200" dirty="0" smtClean="0"/>
              <a:t>-intervention EDUSCOL </a:t>
            </a:r>
            <a:endParaRPr lang="fr-FR" sz="12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1" y="3271242"/>
            <a:ext cx="436216" cy="433032"/>
          </a:xfrm>
          <a:prstGeom prst="rect">
            <a:avLst/>
          </a:prstGeom>
        </p:spPr>
      </p:pic>
      <p:sp>
        <p:nvSpPr>
          <p:cNvPr id="26" name="Rectangle à coins arrondis 25"/>
          <p:cNvSpPr/>
          <p:nvPr/>
        </p:nvSpPr>
        <p:spPr>
          <a:xfrm>
            <a:off x="157718" y="1560713"/>
            <a:ext cx="6404954" cy="118005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900" b="1" dirty="0">
                <a:solidFill>
                  <a:schemeClr val="tx1"/>
                </a:solidFill>
              </a:rPr>
              <a:t>Pour combattre la difficulté scolaire dès les premières années des apprentissages fondamentaux et soutenir les élèves les plus fragiles, les classes de CP des REP+ sont dédoublées à la rentrée 2017. L'objectif global dans lequel s'inscrit cette mesure est "100% de réussite en CP" : garantir, pour chaque élève, l'acquisition des savoirs fondamentaux - lire, écrire, compter, respecter autrui. Pour accompagner les enseignants et les formateurs dans la mise en </a:t>
            </a:r>
            <a:r>
              <a:rPr lang="fr-FR" sz="900" b="1" dirty="0" err="1">
                <a:solidFill>
                  <a:schemeClr val="tx1"/>
                </a:solidFill>
              </a:rPr>
              <a:t>oeuvre</a:t>
            </a:r>
            <a:r>
              <a:rPr lang="fr-FR" sz="900" b="1" dirty="0">
                <a:solidFill>
                  <a:schemeClr val="tx1"/>
                </a:solidFill>
              </a:rPr>
              <a:t> de cette mesure, des outils sont mis à leur disposition</a:t>
            </a:r>
            <a:r>
              <a:rPr lang="fr-FR" sz="9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900" b="1" dirty="0" smtClean="0">
                <a:solidFill>
                  <a:schemeClr val="tx1"/>
                </a:solidFill>
              </a:rPr>
              <a:t>Prévisions rentrée 2018</a:t>
            </a:r>
          </a:p>
          <a:p>
            <a:r>
              <a:rPr lang="fr-FR" sz="900" b="1" dirty="0" smtClean="0">
                <a:solidFill>
                  <a:schemeClr val="tx1"/>
                </a:solidFill>
              </a:rPr>
              <a:t>En REP+  20 classes de CP  et 21 classes de CE1</a:t>
            </a:r>
          </a:p>
          <a:p>
            <a:r>
              <a:rPr lang="fr-FR" sz="900" b="1" dirty="0" smtClean="0">
                <a:solidFill>
                  <a:schemeClr val="tx1"/>
                </a:solidFill>
              </a:rPr>
              <a:t>En REP 25 classes de CE1                                                 soit 66 classes dédoublées </a:t>
            </a:r>
          </a:p>
          <a:p>
            <a:endParaRPr lang="fr-FR" sz="900" dirty="0">
              <a:solidFill>
                <a:schemeClr val="tx1"/>
              </a:solidFill>
            </a:endParaRPr>
          </a:p>
        </p:txBody>
      </p:sp>
      <p:pic>
        <p:nvPicPr>
          <p:cNvPr id="27" name="Image 26" descr="/Users/mariegoetzgeorges/Desktop/Capture d’écran 2017-07-05 à 14.32.02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330" y="15955"/>
            <a:ext cx="1566545" cy="496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428937" y="2740766"/>
            <a:ext cx="158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PILOTAGE IEN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54743" y="3258008"/>
            <a:ext cx="234821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Une instance</a:t>
            </a:r>
          </a:p>
          <a:p>
            <a:r>
              <a:rPr lang="fr-FR" b="1" dirty="0" smtClean="0"/>
              <a:t>Le comité de suivi: </a:t>
            </a:r>
          </a:p>
          <a:p>
            <a:r>
              <a:rPr lang="fr-FR" sz="1000" dirty="0" smtClean="0"/>
              <a:t>IEN, CPC, F REP+, RASED, PEMF, enseignants CP </a:t>
            </a:r>
          </a:p>
          <a:p>
            <a:endParaRPr lang="fr-FR" sz="1000" dirty="0"/>
          </a:p>
        </p:txBody>
      </p:sp>
      <p:sp>
        <p:nvSpPr>
          <p:cNvPr id="2" name="ZoneTexte 1"/>
          <p:cNvSpPr txBox="1"/>
          <p:nvPr/>
        </p:nvSpPr>
        <p:spPr>
          <a:xfrm>
            <a:off x="3168857" y="2869828"/>
            <a:ext cx="333796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Ligne de conduite</a:t>
            </a:r>
            <a:r>
              <a:rPr lang="fr-FR" smtClean="0">
                <a:solidFill>
                  <a:srgbClr val="0070C0"/>
                </a:solidFill>
              </a:rPr>
              <a:t>: 3 </a:t>
            </a:r>
            <a:r>
              <a:rPr lang="fr-FR" dirty="0" smtClean="0">
                <a:solidFill>
                  <a:srgbClr val="0070C0"/>
                </a:solidFill>
              </a:rPr>
              <a:t>temps pour </a:t>
            </a:r>
            <a:r>
              <a:rPr lang="fr-FR" smtClean="0">
                <a:solidFill>
                  <a:srgbClr val="0070C0"/>
                </a:solidFill>
              </a:rPr>
              <a:t>mieux enseigner 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i="1" dirty="0"/>
              <a:t>Temps d’apports théorique</a:t>
            </a:r>
          </a:p>
          <a:p>
            <a:r>
              <a:rPr lang="fr-FR" i="1" dirty="0"/>
              <a:t>Temps d’analyse de pratique</a:t>
            </a:r>
          </a:p>
          <a:p>
            <a:r>
              <a:rPr lang="fr-FR" i="1" dirty="0"/>
              <a:t>Temps de suivi des </a:t>
            </a:r>
            <a:r>
              <a:rPr lang="fr-FR" i="1" dirty="0" smtClean="0"/>
              <a:t>élèves</a:t>
            </a:r>
            <a:endParaRPr lang="fr-FR" dirty="0" smtClean="0"/>
          </a:p>
        </p:txBody>
      </p:sp>
      <p:sp>
        <p:nvSpPr>
          <p:cNvPr id="23" name="Rectangle avec coin diagonal arrondi 22"/>
          <p:cNvSpPr/>
          <p:nvPr/>
        </p:nvSpPr>
        <p:spPr>
          <a:xfrm>
            <a:off x="285750" y="4883247"/>
            <a:ext cx="1876204" cy="1949542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PARENTS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Prévenir qu’il s’agit d’un dispositif, les classes ne sont pas crées: liberté de rassembler ou diviser les élèves 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Prévenir que l’on a toujours le cycle pour apprendre à lire 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100% réussite c’est à hauteur des capacités de l’enfant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 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73108" y="4572000"/>
            <a:ext cx="423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Cahier des charges pédagogiques </a:t>
            </a:r>
            <a:endParaRPr lang="fr-FR" dirty="0"/>
          </a:p>
        </p:txBody>
      </p:sp>
      <p:sp>
        <p:nvSpPr>
          <p:cNvPr id="20" name="Rectangle avec coin diagonal arrondi 19"/>
          <p:cNvSpPr/>
          <p:nvPr/>
        </p:nvSpPr>
        <p:spPr>
          <a:xfrm>
            <a:off x="2271714" y="4896480"/>
            <a:ext cx="2268938" cy="1390812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Enseignants 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Participer aux </a:t>
            </a:r>
            <a:r>
              <a:rPr lang="fr-FR" sz="1000" dirty="0" smtClean="0">
                <a:solidFill>
                  <a:schemeClr val="bg1"/>
                </a:solidFill>
              </a:rPr>
              <a:t>comités </a:t>
            </a:r>
            <a:r>
              <a:rPr lang="fr-FR" sz="1000" dirty="0" smtClean="0">
                <a:solidFill>
                  <a:schemeClr val="tx1"/>
                </a:solidFill>
              </a:rPr>
              <a:t>de suivis 1/période à l’IEN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Suivre des </a:t>
            </a:r>
            <a:r>
              <a:rPr lang="fr-FR" sz="1000" dirty="0" smtClean="0">
                <a:solidFill>
                  <a:schemeClr val="bg1"/>
                </a:solidFill>
              </a:rPr>
              <a:t>formations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Evaluer </a:t>
            </a:r>
            <a:r>
              <a:rPr lang="fr-FR" sz="1000" dirty="0" smtClean="0">
                <a:solidFill>
                  <a:schemeClr val="tx1"/>
                </a:solidFill>
              </a:rPr>
              <a:t>ses élèves </a:t>
            </a:r>
            <a:endParaRPr lang="fr-FR" sz="1000" dirty="0">
              <a:solidFill>
                <a:schemeClr val="tx1"/>
              </a:solidFill>
            </a:endParaRPr>
          </a:p>
          <a:p>
            <a:r>
              <a:rPr lang="fr-FR" sz="1000" dirty="0" smtClean="0">
                <a:solidFill>
                  <a:schemeClr val="tx1"/>
                </a:solidFill>
              </a:rPr>
              <a:t>Accepter les </a:t>
            </a:r>
            <a:r>
              <a:rPr lang="fr-FR" sz="1000" dirty="0" smtClean="0">
                <a:solidFill>
                  <a:schemeClr val="bg1"/>
                </a:solidFill>
              </a:rPr>
              <a:t>visites </a:t>
            </a:r>
            <a:r>
              <a:rPr lang="fr-FR" sz="1000" dirty="0" smtClean="0">
                <a:solidFill>
                  <a:schemeClr val="tx1"/>
                </a:solidFill>
              </a:rPr>
              <a:t>de classe et l’ </a:t>
            </a:r>
            <a:r>
              <a:rPr lang="fr-FR" sz="1000" dirty="0" smtClean="0">
                <a:solidFill>
                  <a:schemeClr val="bg1"/>
                </a:solidFill>
              </a:rPr>
              <a:t>analyse réflexive </a:t>
            </a:r>
            <a:r>
              <a:rPr lang="fr-FR" sz="1000" dirty="0" smtClean="0">
                <a:solidFill>
                  <a:schemeClr val="tx1"/>
                </a:solidFill>
              </a:rPr>
              <a:t>didactique </a:t>
            </a:r>
            <a:r>
              <a:rPr lang="fr-FR" sz="1000" dirty="0" smtClean="0">
                <a:solidFill>
                  <a:schemeClr val="bg1"/>
                </a:solidFill>
              </a:rPr>
              <a:t>collective</a:t>
            </a:r>
            <a:r>
              <a:rPr lang="fr-FR" sz="1000" dirty="0" smtClean="0">
                <a:solidFill>
                  <a:schemeClr val="tx1"/>
                </a:solidFill>
              </a:rPr>
              <a:t> 1/période </a:t>
            </a:r>
            <a:r>
              <a:rPr lang="fr-FR" sz="800" dirty="0" smtClean="0">
                <a:solidFill>
                  <a:schemeClr val="tx1"/>
                </a:solidFill>
              </a:rPr>
              <a:t>(peut-être moins en REP+ l’année prochaine.</a:t>
            </a: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Rectangle avec coin diagonal arrondi 20"/>
          <p:cNvSpPr/>
          <p:nvPr/>
        </p:nvSpPr>
        <p:spPr>
          <a:xfrm>
            <a:off x="4618281" y="4968794"/>
            <a:ext cx="1789245" cy="1815637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Contenus et méthode d’apprentissage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Une </a:t>
            </a:r>
            <a:r>
              <a:rPr lang="fr-FR" sz="1000" dirty="0" smtClean="0">
                <a:solidFill>
                  <a:schemeClr val="bg1"/>
                </a:solidFill>
              </a:rPr>
              <a:t>méthode </a:t>
            </a:r>
            <a:r>
              <a:rPr lang="fr-FR" sz="1000" dirty="0" smtClean="0">
                <a:solidFill>
                  <a:schemeClr val="tx1"/>
                </a:solidFill>
              </a:rPr>
              <a:t>commune aux CP ou CE1 pour travailler ensemble.</a:t>
            </a:r>
          </a:p>
          <a:p>
            <a:endParaRPr lang="fr-FR" sz="1000" dirty="0" smtClean="0">
              <a:solidFill>
                <a:schemeClr val="tx1"/>
              </a:solidFill>
            </a:endParaRPr>
          </a:p>
          <a:p>
            <a:r>
              <a:rPr lang="fr-FR" sz="1000" dirty="0" smtClean="0">
                <a:solidFill>
                  <a:schemeClr val="tx1"/>
                </a:solidFill>
              </a:rPr>
              <a:t>Liberté pédagogique conservée mais : recherche d’ </a:t>
            </a:r>
            <a:r>
              <a:rPr lang="fr-FR" sz="1000" dirty="0" smtClean="0">
                <a:solidFill>
                  <a:schemeClr val="bg1"/>
                </a:solidFill>
              </a:rPr>
              <a:t>innovation</a:t>
            </a:r>
            <a:r>
              <a:rPr lang="fr-FR" sz="1000" dirty="0" smtClean="0">
                <a:solidFill>
                  <a:schemeClr val="tx1"/>
                </a:solidFill>
              </a:rPr>
              <a:t> des temps et des espaces scolaires 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Travailler par </a:t>
            </a:r>
            <a:r>
              <a:rPr lang="fr-FR" sz="1000" dirty="0" smtClean="0">
                <a:solidFill>
                  <a:schemeClr val="bg1"/>
                </a:solidFill>
              </a:rPr>
              <a:t>compétences</a:t>
            </a: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4" name="Rectangle avec coin diagonal arrondi 23"/>
          <p:cNvSpPr/>
          <p:nvPr/>
        </p:nvSpPr>
        <p:spPr>
          <a:xfrm>
            <a:off x="258877" y="6900263"/>
            <a:ext cx="2153019" cy="1181071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Locaux 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Choix 1: </a:t>
            </a:r>
            <a:r>
              <a:rPr lang="fr-FR" sz="1000" dirty="0" err="1" smtClean="0">
                <a:solidFill>
                  <a:schemeClr val="bg1"/>
                </a:solidFill>
              </a:rPr>
              <a:t>co</a:t>
            </a:r>
            <a:r>
              <a:rPr lang="fr-FR" sz="1000" dirty="0" smtClean="0">
                <a:solidFill>
                  <a:schemeClr val="bg1"/>
                </a:solidFill>
              </a:rPr>
              <a:t>-intervention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(modularité, classe plus dynamique, rassemblement faciles)</a:t>
            </a:r>
          </a:p>
          <a:p>
            <a:r>
              <a:rPr lang="fr-FR" sz="1000" dirty="0" smtClean="0">
                <a:solidFill>
                  <a:schemeClr val="tx1"/>
                </a:solidFill>
              </a:rPr>
              <a:t>Choix 2: cloisonner  </a:t>
            </a:r>
            <a:r>
              <a:rPr lang="fr-FR" sz="800" dirty="0" smtClean="0">
                <a:solidFill>
                  <a:schemeClr val="tx1"/>
                </a:solidFill>
              </a:rPr>
              <a:t>(</a:t>
            </a:r>
            <a:r>
              <a:rPr lang="fr-FR" sz="800" dirty="0" smtClean="0">
                <a:solidFill>
                  <a:schemeClr val="bg1"/>
                </a:solidFill>
              </a:rPr>
              <a:t>groupe restreint</a:t>
            </a:r>
            <a:r>
              <a:rPr lang="fr-FR" sz="800" dirty="0" smtClean="0">
                <a:solidFill>
                  <a:schemeClr val="tx1"/>
                </a:solidFill>
              </a:rPr>
              <a:t>, maître seul, salle plus petite, ambiance feutrée et rassurante, parfois interactions faibles)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Rectangle avec coin diagonal arrondi 24"/>
          <p:cNvSpPr/>
          <p:nvPr/>
        </p:nvSpPr>
        <p:spPr>
          <a:xfrm>
            <a:off x="2534377" y="6337929"/>
            <a:ext cx="1789245" cy="1743406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Dans l’école/l’équipe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r>
              <a:rPr lang="fr-FR" sz="1000" dirty="0" smtClean="0">
                <a:solidFill>
                  <a:schemeClr val="tx1"/>
                </a:solidFill>
              </a:rPr>
              <a:t>Possibilité de se rassembler parfois et qu’un des enseignants aille </a:t>
            </a:r>
            <a:r>
              <a:rPr lang="fr-FR" sz="1000" dirty="0" smtClean="0">
                <a:solidFill>
                  <a:schemeClr val="bg1"/>
                </a:solidFill>
              </a:rPr>
              <a:t>aider une autre classe</a:t>
            </a:r>
            <a:r>
              <a:rPr lang="fr-FR" sz="1000" dirty="0" smtClean="0">
                <a:solidFill>
                  <a:schemeClr val="tx1"/>
                </a:solidFill>
              </a:rPr>
              <a:t>. </a:t>
            </a:r>
            <a:r>
              <a:rPr lang="fr-FR" sz="800" dirty="0" smtClean="0">
                <a:solidFill>
                  <a:schemeClr val="tx1"/>
                </a:solidFill>
              </a:rPr>
              <a:t>(à hauteur d’une demi-journée par semaine maxi)</a:t>
            </a:r>
          </a:p>
          <a:p>
            <a:r>
              <a:rPr lang="fr-FR" sz="1000" dirty="0">
                <a:solidFill>
                  <a:schemeClr val="tx1"/>
                </a:solidFill>
              </a:rPr>
              <a:t>Aller faire l’APC en CE1 jusqu’à décembre puis en maternelle</a:t>
            </a: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8" name="Rectangle avec coin diagonal arrondi 27"/>
          <p:cNvSpPr/>
          <p:nvPr/>
        </p:nvSpPr>
        <p:spPr>
          <a:xfrm>
            <a:off x="4540652" y="6855797"/>
            <a:ext cx="1789245" cy="1199867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RASED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Aide G et PSY </a:t>
            </a:r>
            <a:r>
              <a:rPr lang="fr-FR" sz="1000" dirty="0" smtClean="0">
                <a:solidFill>
                  <a:schemeClr val="tx1"/>
                </a:solidFill>
              </a:rPr>
              <a:t>auprès des élèves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r>
              <a:rPr lang="fr-FR" sz="1000" dirty="0" smtClean="0">
                <a:solidFill>
                  <a:schemeClr val="tx1"/>
                </a:solidFill>
              </a:rPr>
              <a:t>Aide E pour conseils pédagogiques auprès de l’enseignant.</a:t>
            </a: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574" y="8887168"/>
            <a:ext cx="436216" cy="43303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03" y="572475"/>
            <a:ext cx="982295" cy="10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 LAICITE projet circo " id="{A71A0E88-CF49-1D4E-A1BE-B2DEA693C655}" vid="{2C44DD19-8C52-534C-94F7-2A781B4B5A09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 LAICITE projet circo </Template>
  <TotalTime>3056</TotalTime>
  <Words>363</Words>
  <Application>Microsoft Macintosh PowerPoint</Application>
  <PresentationFormat>Format A4 (210 x 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marie goetz</cp:lastModifiedBy>
  <cp:revision>26</cp:revision>
  <cp:lastPrinted>2017-06-19T09:52:12Z</cp:lastPrinted>
  <dcterms:created xsi:type="dcterms:W3CDTF">2017-06-24T11:06:38Z</dcterms:created>
  <dcterms:modified xsi:type="dcterms:W3CDTF">2018-03-23T19:05:43Z</dcterms:modified>
</cp:coreProperties>
</file>