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8" r:id="rId9"/>
    <p:sldId id="274" r:id="rId10"/>
    <p:sldId id="271" r:id="rId11"/>
    <p:sldId id="272" r:id="rId12"/>
    <p:sldId id="264" r:id="rId13"/>
    <p:sldId id="265" r:id="rId14"/>
    <p:sldId id="266" r:id="rId15"/>
    <p:sldId id="27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4669"/>
  </p:normalViewPr>
  <p:slideViewPr>
    <p:cSldViewPr snapToGrid="0" snapToObjects="1">
      <p:cViewPr>
        <p:scale>
          <a:sx n="66" d="100"/>
          <a:sy n="66" d="100"/>
        </p:scale>
        <p:origin x="260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33B61B4-CD61-0B43-AAD3-9E4D555EF127}" type="datetimeFigureOut">
              <a:rPr lang="fr-FR" smtClean="0"/>
              <a:t>23/11/2017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B5AFB57-BF0A-5E46-AE7A-716E9D074F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92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ducation.gouv.fr/cid73215/le-referentiel-de-competences-des-enseignants-au-bo-du-25-juillet-2013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cache.media.education.gouv.fr/file/13/04/3/encart6379_fiche14_404043.pdf" TargetMode="External"/><Relationship Id="rId5" Type="http://schemas.openxmlformats.org/officeDocument/2006/relationships/hyperlink" Target="http://www.education.gouv.fr/cid87346/au-bo-du-26-mars-2015-formation-des-enseignants-formation-initiale-prix-jean-renoir-et-baccalaureat-stl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ducation.gouv.fr/cid118572/rendez-vous-de-carri&#232;re-mode-d-emploi-.html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PPCR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Parcours Professionnels carrières et rémunérations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Circonscription des MUREAUX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537144" cy="1188720"/>
          </a:xfrm>
        </p:spPr>
        <p:txBody>
          <a:bodyPr/>
          <a:lstStyle/>
          <a:p>
            <a:r>
              <a:rPr lang="fr-FR" dirty="0" smtClean="0"/>
              <a:t>L’entretien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73383" y="2189480"/>
            <a:ext cx="3113903" cy="3101983"/>
          </a:xfrm>
        </p:spPr>
        <p:txBody>
          <a:bodyPr/>
          <a:lstStyle/>
          <a:p>
            <a:r>
              <a:rPr lang="fr-FR" dirty="0" smtClean="0"/>
              <a:t>Pas de support mais un document de référence de l’entretien (annexe 4 du guide)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11" y="0"/>
            <a:ext cx="6845300" cy="2120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0" y="1257300"/>
            <a:ext cx="7729728" cy="37617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94" y="5087609"/>
            <a:ext cx="7602728" cy="17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647" y="108412"/>
            <a:ext cx="7729728" cy="1188720"/>
          </a:xfrm>
        </p:spPr>
        <p:txBody>
          <a:bodyPr/>
          <a:lstStyle/>
          <a:p>
            <a:r>
              <a:rPr lang="fr-FR" dirty="0" smtClean="0"/>
              <a:t>Le référentiel de compétences du PE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34937" y="1297132"/>
            <a:ext cx="4271771" cy="3101982"/>
          </a:xfrm>
        </p:spPr>
        <p:txBody>
          <a:bodyPr/>
          <a:lstStyle/>
          <a:p>
            <a:r>
              <a:rPr lang="fr-FR" dirty="0" smtClean="0"/>
              <a:t>Le document officiel </a:t>
            </a:r>
          </a:p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www.education.gouv.fr/cid73215/le-referentiel-de-competences-des-enseignants-au-bo-du-25-juillet-2013.html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772511" y="1573011"/>
            <a:ext cx="5375387" cy="1053457"/>
          </a:xfrm>
        </p:spPr>
        <p:txBody>
          <a:bodyPr/>
          <a:lstStyle/>
          <a:p>
            <a:r>
              <a:rPr lang="fr-FR" dirty="0" smtClean="0"/>
              <a:t>Le document décliné en CO, CAP ATT et les questions à se poser et ce qui pourra être observé.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24" y="3124002"/>
            <a:ext cx="3624796" cy="32114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11" y="2924566"/>
            <a:ext cx="5752230" cy="36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03860" y="0"/>
            <a:ext cx="11806908" cy="133453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BO n 13 du 26 mars 2015 ENCART FORMATION DES Enseignants degrés d’acquisition des compétences A l’ENTREE dans </a:t>
            </a:r>
            <a:r>
              <a:rPr lang="fr-FR" smtClean="0"/>
              <a:t>le métier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0" y="2950119"/>
            <a:ext cx="5649253" cy="3277685"/>
          </a:xfrm>
        </p:spPr>
      </p:pic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73" y="2446638"/>
            <a:ext cx="6043895" cy="4201151"/>
          </a:xfrm>
        </p:spPr>
      </p:pic>
      <p:sp>
        <p:nvSpPr>
          <p:cNvPr id="16" name="ZoneTexte 15"/>
          <p:cNvSpPr txBox="1"/>
          <p:nvPr/>
        </p:nvSpPr>
        <p:spPr>
          <a:xfrm>
            <a:off x="6107314" y="1523308"/>
            <a:ext cx="5408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http://cache.media.education.gouv.fr/file/13/04/3/encart6379_fiche14_404043.pdf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03860" y="1523308"/>
            <a:ext cx="564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/>
              </a:rPr>
              <a:t>http://www.education.gouv.fr/cid87346/au-bo-du-26-mars-2015-formation-des-enseignants-formation-initiale-prix-jean-renoir-et-baccalaureat-stl.html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9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que l’IEN regardera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Les compétences du PE  dans sa pratique de classes, ses outils, son attitude et langage avec les élèves.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3714750"/>
          </a:xfrm>
        </p:spPr>
        <p:txBody>
          <a:bodyPr/>
          <a:lstStyle/>
          <a:p>
            <a:r>
              <a:rPr lang="fr-FR" dirty="0" smtClean="0"/>
              <a:t>Avoir lu le référentiel de compétences du PE</a:t>
            </a:r>
          </a:p>
          <a:p>
            <a:r>
              <a:rPr lang="fr-FR" dirty="0" smtClean="0"/>
              <a:t>Avoir lu les attentes du PE en fin de formation initiale et débutant dans le métier</a:t>
            </a:r>
          </a:p>
          <a:p>
            <a:r>
              <a:rPr lang="fr-FR" dirty="0" smtClean="0"/>
              <a:t>Avoir complété la grille annexe 3  pour s’auto positionner et la remettre à l’IEN (en garder une copie) Possibilité de s’aider du guide « auto-positionnement »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POUR VOUS AIDER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se déroule l’inspection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3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é</a:t>
            </a:r>
            <a:r>
              <a:rPr lang="fr-FR" dirty="0" smtClean="0"/>
              <a:t>changes porteront sur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carrière</a:t>
            </a:r>
          </a:p>
          <a:p>
            <a:r>
              <a:rPr lang="fr-FR" dirty="0" smtClean="0"/>
              <a:t>Les formations reçues</a:t>
            </a:r>
          </a:p>
          <a:p>
            <a:r>
              <a:rPr lang="fr-FR" dirty="0" smtClean="0"/>
              <a:t>Les formations attendues</a:t>
            </a:r>
          </a:p>
          <a:p>
            <a:r>
              <a:rPr lang="fr-FR" dirty="0" smtClean="0"/>
              <a:t>L’inscription dans le collectif école</a:t>
            </a:r>
          </a:p>
          <a:p>
            <a:r>
              <a:rPr lang="fr-FR" dirty="0" smtClean="0"/>
              <a:t>Les compétences à valoriser </a:t>
            </a:r>
          </a:p>
          <a:p>
            <a:r>
              <a:rPr lang="fr-FR" dirty="0" smtClean="0"/>
              <a:t>L’engagement dans une démarche de développement prof.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Préparer le document ANNEXE 4, le compléter et le remettre à l’IEN (en garder une copie)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POUR VOUS AIDER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se déroule l’entretien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1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L’accompagnement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 qui? Des visites par l’IEN ou les CPC</a:t>
            </a:r>
          </a:p>
          <a:p>
            <a:r>
              <a:rPr lang="fr-FR" dirty="0" smtClean="0"/>
              <a:t>Quand? En fonction des besoins </a:t>
            </a:r>
          </a:p>
          <a:p>
            <a:r>
              <a:rPr lang="fr-FR" dirty="0" smtClean="0"/>
              <a:t>Pour quoi? Pour construire un plan de formation personnalisé et créer des perspectives de progressions avent les PPCR</a:t>
            </a:r>
          </a:p>
          <a:p>
            <a:r>
              <a:rPr lang="fr-FR" dirty="0" smtClean="0"/>
              <a:t>Pour qui? Par de retours demandés, pour l’enseignant</a:t>
            </a:r>
          </a:p>
          <a:p>
            <a:r>
              <a:rPr lang="fr-FR" dirty="0" smtClean="0"/>
              <a:t>Comment? Une visite de classe et un entretien. Un compte-rendu de visite.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2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règlementaire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2108" y="2397212"/>
            <a:ext cx="10552670" cy="4460788"/>
          </a:xfrm>
        </p:spPr>
        <p:txBody>
          <a:bodyPr>
            <a:normAutofit/>
          </a:bodyPr>
          <a:lstStyle/>
          <a:p>
            <a:r>
              <a:rPr lang="fr-FR" b="1" dirty="0"/>
              <a:t>Cadre </a:t>
            </a:r>
            <a:r>
              <a:rPr lang="fr-FR" b="1" dirty="0" err="1"/>
              <a:t>réglementaire</a:t>
            </a:r>
            <a:r>
              <a:rPr lang="fr-FR" b="1" dirty="0"/>
              <a:t>: les textes de </a:t>
            </a:r>
            <a:r>
              <a:rPr lang="fr-FR" b="1" dirty="0" err="1"/>
              <a:t>référence</a:t>
            </a:r>
            <a:r>
              <a:rPr lang="fr-FR" b="1" dirty="0"/>
              <a:t> </a:t>
            </a:r>
            <a:endParaRPr lang="fr-FR" dirty="0"/>
          </a:p>
          <a:p>
            <a:r>
              <a:rPr lang="fr-FR" dirty="0"/>
              <a:t>–  Le </a:t>
            </a:r>
            <a:r>
              <a:rPr lang="fr-FR" b="1" dirty="0"/>
              <a:t>nouveau cadre </a:t>
            </a:r>
            <a:r>
              <a:rPr lang="fr-FR" b="1" dirty="0" err="1"/>
              <a:t>réglementaire</a:t>
            </a:r>
            <a:r>
              <a:rPr lang="fr-FR" b="1" dirty="0"/>
              <a:t> </a:t>
            </a:r>
            <a:r>
              <a:rPr lang="fr-FR" dirty="0"/>
              <a:t>: </a:t>
            </a:r>
            <a:r>
              <a:rPr lang="fr-FR" dirty="0" err="1"/>
              <a:t>Décret</a:t>
            </a:r>
            <a:r>
              <a:rPr lang="fr-FR" dirty="0"/>
              <a:t> n° 2017-120 du 1er </a:t>
            </a:r>
            <a:r>
              <a:rPr lang="fr-FR" dirty="0" err="1"/>
              <a:t>février</a:t>
            </a:r>
            <a:r>
              <a:rPr lang="fr-FR" dirty="0"/>
              <a:t> 2017 portant dispositions statutaires relatives aux psychologues de l'Education nationale </a:t>
            </a:r>
          </a:p>
          <a:p>
            <a:r>
              <a:rPr lang="fr-FR" dirty="0"/>
              <a:t>–  </a:t>
            </a:r>
            <a:r>
              <a:rPr lang="fr-FR" b="1" dirty="0" err="1"/>
              <a:t>Décret</a:t>
            </a:r>
            <a:r>
              <a:rPr lang="fr-FR" b="1" dirty="0"/>
              <a:t> n</a:t>
            </a:r>
            <a:r>
              <a:rPr lang="fr-FR" dirty="0"/>
              <a:t>° </a:t>
            </a:r>
            <a:r>
              <a:rPr lang="fr-FR" b="1" dirty="0"/>
              <a:t>2017-786 du 5 mai 2017 </a:t>
            </a:r>
            <a:r>
              <a:rPr lang="fr-FR" dirty="0"/>
              <a:t>modifiant divers </a:t>
            </a:r>
            <a:r>
              <a:rPr lang="fr-FR" dirty="0" err="1"/>
              <a:t>décrets</a:t>
            </a:r>
            <a:r>
              <a:rPr lang="fr-FR" dirty="0"/>
              <a:t> portant statut particulier des personnels enseignants et d'</a:t>
            </a:r>
            <a:r>
              <a:rPr lang="fr-FR" dirty="0" err="1"/>
              <a:t>éducation</a:t>
            </a:r>
            <a:r>
              <a:rPr lang="fr-FR" dirty="0"/>
              <a:t> du </a:t>
            </a:r>
            <a:r>
              <a:rPr lang="fr-FR" dirty="0" err="1"/>
              <a:t>ministère</a:t>
            </a:r>
            <a:r>
              <a:rPr lang="fr-FR" dirty="0"/>
              <a:t> chargé de l’Education nationale </a:t>
            </a:r>
          </a:p>
          <a:p>
            <a:r>
              <a:rPr lang="fr-FR" dirty="0"/>
              <a:t>–  </a:t>
            </a:r>
            <a:r>
              <a:rPr lang="fr-FR" b="1" dirty="0" err="1"/>
              <a:t>Décret</a:t>
            </a:r>
            <a:r>
              <a:rPr lang="fr-FR" b="1" dirty="0"/>
              <a:t> n</a:t>
            </a:r>
            <a:r>
              <a:rPr lang="fr-FR" dirty="0"/>
              <a:t>° </a:t>
            </a:r>
            <a:r>
              <a:rPr lang="fr-FR" b="1" dirty="0"/>
              <a:t>2017-789 du 5 mai 2017 </a:t>
            </a:r>
            <a:endParaRPr lang="fr-FR" dirty="0"/>
          </a:p>
          <a:p>
            <a:r>
              <a:rPr lang="fr-FR" b="1" dirty="0"/>
              <a:t>Ressources </a:t>
            </a:r>
            <a:r>
              <a:rPr lang="fr-FR" b="1" dirty="0" err="1"/>
              <a:t>ministérielles</a:t>
            </a:r>
            <a:r>
              <a:rPr lang="fr-FR" b="1" dirty="0"/>
              <a:t> </a:t>
            </a:r>
            <a:endParaRPr lang="fr-FR" dirty="0"/>
          </a:p>
          <a:p>
            <a:pPr lvl="1"/>
            <a:r>
              <a:rPr lang="fr-FR" dirty="0"/>
              <a:t>–  Les orientations </a:t>
            </a:r>
            <a:r>
              <a:rPr lang="fr-FR" dirty="0" err="1"/>
              <a:t>ministérielles</a:t>
            </a:r>
            <a:r>
              <a:rPr lang="fr-FR" dirty="0"/>
              <a:t> : « Mieux </a:t>
            </a:r>
            <a:r>
              <a:rPr lang="fr-FR" dirty="0" err="1"/>
              <a:t>rémunérées</a:t>
            </a:r>
            <a:r>
              <a:rPr lang="fr-FR" dirty="0"/>
              <a:t>, mieux </a:t>
            </a:r>
            <a:r>
              <a:rPr lang="fr-FR" dirty="0" err="1"/>
              <a:t>accompagnées</a:t>
            </a:r>
            <a:r>
              <a:rPr lang="fr-FR" dirty="0"/>
              <a:t>, les nouvelles </a:t>
            </a:r>
            <a:r>
              <a:rPr lang="fr-FR" dirty="0" err="1"/>
              <a:t>carrières</a:t>
            </a:r>
            <a:r>
              <a:rPr lang="fr-FR" dirty="0"/>
              <a:t> enseignantes » : Dossier de presse du MENESR du 31 mai 2016. </a:t>
            </a:r>
          </a:p>
          <a:p>
            <a:pPr lvl="1"/>
            <a:r>
              <a:rPr lang="fr-FR" dirty="0"/>
              <a:t>–  Les outils de mise en œuvre : les fiches DGRH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Ce qu'il faut retenir de la réforme de l'évaluation</a:t>
            </a:r>
          </a:p>
          <a:p>
            <a:pPr lvl="1"/>
            <a:r>
              <a:rPr lang="fr-FR" b="1" dirty="0"/>
              <a:t>L'affirmation du principe de l'accompagnement continu</a:t>
            </a:r>
            <a:r>
              <a:rPr lang="fr-FR" dirty="0"/>
              <a:t> tout au long de la carrière, lequel constitue une opportunité pour :</a:t>
            </a:r>
            <a:br>
              <a:rPr lang="fr-FR" dirty="0"/>
            </a:br>
            <a:r>
              <a:rPr lang="fr-FR" dirty="0"/>
              <a:t>- favoriser le développement personnel et professionnel des </a:t>
            </a:r>
            <a:r>
              <a:rPr lang="fr-FR" dirty="0" err="1"/>
              <a:t>agent.e.s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permettre à chacun de donner une orientation dynamique à sa carrière.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L'accompagnement peut être soit individuel, soit collectif.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8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97427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différents temps: des accompagnements et trois inspections/RDV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0" y="1779373"/>
            <a:ext cx="11883398" cy="4843849"/>
          </a:xfrm>
        </p:spPr>
      </p:pic>
    </p:spTree>
    <p:extLst>
      <p:ext uri="{BB962C8B-B14F-4D97-AF65-F5344CB8AC3E}">
        <p14:creationId xmlns:p14="http://schemas.microsoft.com/office/powerpoint/2010/main" val="2043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calendrier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l’année précédente: information dans i-prof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Un mois avant: message de l’IEN via application SIRHEN  dans i-prof + appel téléphonique de l’IEN pour s’assurer de la bonne réception. Acceptation via l’application.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3 semaines pour faire le rapport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1 mois pour faire une observation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1 mois pour faire un recours en CAP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2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09692" y="272714"/>
            <a:ext cx="7729728" cy="1188720"/>
          </a:xfrm>
        </p:spPr>
        <p:txBody>
          <a:bodyPr/>
          <a:lstStyle/>
          <a:p>
            <a:r>
              <a:rPr lang="fr-FR" dirty="0" smtClean="0"/>
              <a:t>Mode d’emploi du RDV de carrière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1655558" cy="3101982"/>
          </a:xfrm>
        </p:spPr>
        <p:txBody>
          <a:bodyPr/>
          <a:lstStyle/>
          <a:p>
            <a:r>
              <a:rPr lang="fr-FR" dirty="0">
                <a:hlinkClick r:id="rId2"/>
              </a:rPr>
              <a:t>http://www.education.gouv.fr/cid118572/rendez-vous-de-carrière-mode-d-emploi-.</a:t>
            </a:r>
            <a:r>
              <a:rPr lang="fr-FR" dirty="0" smtClean="0">
                <a:hlinkClick r:id="rId2"/>
              </a:rPr>
              <a:t>html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1847"/>
            <a:ext cx="4043420" cy="4823731"/>
          </a:xfrm>
        </p:spPr>
      </p:pic>
    </p:spTree>
    <p:extLst>
      <p:ext uri="{BB962C8B-B14F-4D97-AF65-F5344CB8AC3E}">
        <p14:creationId xmlns:p14="http://schemas.microsoft.com/office/powerpoint/2010/main" val="10866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582801" y="1485962"/>
            <a:ext cx="4270248" cy="704087"/>
          </a:xfrm>
        </p:spPr>
        <p:txBody>
          <a:bodyPr/>
          <a:lstStyle/>
          <a:p>
            <a:r>
              <a:rPr lang="fr-FR" dirty="0" smtClean="0"/>
              <a:t>5 rubriques A COCHER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3" y="2313433"/>
            <a:ext cx="4370402" cy="4623870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51" y="2313429"/>
            <a:ext cx="4630735" cy="4588485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6330220" y="1485961"/>
            <a:ext cx="4270248" cy="704087"/>
          </a:xfrm>
        </p:spPr>
        <p:txBody>
          <a:bodyPr/>
          <a:lstStyle/>
          <a:p>
            <a:r>
              <a:rPr lang="fr-FR" dirty="0" smtClean="0"/>
              <a:t>APPRECIATION LITTERALE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69581" y="173859"/>
            <a:ext cx="7729728" cy="1188720"/>
          </a:xfrm>
        </p:spPr>
        <p:txBody>
          <a:bodyPr/>
          <a:lstStyle/>
          <a:p>
            <a:r>
              <a:rPr lang="fr-FR" smtClean="0"/>
              <a:t>SUPPORT D’EVALUATION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3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7" y="-262301"/>
            <a:ext cx="7150443" cy="75651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64476" y="271849"/>
            <a:ext cx="2335427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COMPETENCES </a:t>
            </a:r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8 9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00B0F0"/>
                </a:solidFill>
              </a:rPr>
              <a:t>P1</a:t>
            </a:r>
          </a:p>
          <a:p>
            <a:endParaRPr lang="fr-FR" dirty="0" smtClean="0"/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7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00B0F0"/>
                </a:solidFill>
              </a:rPr>
              <a:t>P2</a:t>
            </a:r>
          </a:p>
          <a:p>
            <a:pPr algn="r"/>
            <a:endParaRPr lang="fr-FR" dirty="0">
              <a:solidFill>
                <a:srgbClr val="00B0F0"/>
              </a:solidFill>
            </a:endParaRPr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3 4 </a:t>
            </a:r>
            <a:r>
              <a:rPr lang="fr-FR" dirty="0" smtClean="0">
                <a:solidFill>
                  <a:srgbClr val="00B0F0"/>
                </a:solidFill>
              </a:rPr>
              <a:t>P3</a:t>
            </a:r>
          </a:p>
          <a:p>
            <a:pPr algn="r"/>
            <a:endParaRPr lang="fr-FR" dirty="0">
              <a:solidFill>
                <a:srgbClr val="00B0F0"/>
              </a:solidFill>
            </a:endParaRPr>
          </a:p>
          <a:p>
            <a:pPr algn="r"/>
            <a:r>
              <a:rPr lang="fr-FR" dirty="0" smtClean="0">
                <a:solidFill>
                  <a:srgbClr val="00B0F0"/>
                </a:solidFill>
              </a:rPr>
              <a:t>P4</a:t>
            </a:r>
          </a:p>
          <a:p>
            <a:pPr algn="r"/>
            <a:endParaRPr lang="fr-FR" dirty="0">
              <a:solidFill>
                <a:srgbClr val="00B0F0"/>
              </a:solidFill>
            </a:endParaRPr>
          </a:p>
          <a:p>
            <a:pPr algn="r"/>
            <a:r>
              <a:rPr lang="fr-FR" dirty="0" smtClean="0">
                <a:solidFill>
                  <a:srgbClr val="00B0F0"/>
                </a:solidFill>
              </a:rPr>
              <a:t>P5</a:t>
            </a:r>
          </a:p>
          <a:p>
            <a:pPr algn="r"/>
            <a:endParaRPr lang="fr-FR" dirty="0"/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10</a:t>
            </a:r>
          </a:p>
          <a:p>
            <a:pPr algn="r"/>
            <a:endParaRPr lang="fr-FR" dirty="0">
              <a:solidFill>
                <a:srgbClr val="FF0000"/>
              </a:solidFill>
            </a:endParaRPr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11 12 13</a:t>
            </a:r>
          </a:p>
          <a:p>
            <a:pPr algn="r"/>
            <a:endParaRPr lang="fr-FR" dirty="0">
              <a:solidFill>
                <a:srgbClr val="FF0000"/>
              </a:solidFill>
            </a:endParaRPr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1 2  </a:t>
            </a:r>
          </a:p>
          <a:p>
            <a:pPr algn="r"/>
            <a:endParaRPr lang="fr-FR" dirty="0">
              <a:solidFill>
                <a:srgbClr val="FF0000"/>
              </a:solidFill>
            </a:endParaRPr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6</a:t>
            </a:r>
          </a:p>
          <a:p>
            <a:pPr algn="r"/>
            <a:endParaRPr lang="fr-FR" dirty="0" smtClean="0">
              <a:solidFill>
                <a:srgbClr val="FF0000"/>
              </a:solidFill>
            </a:endParaRPr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5</a:t>
            </a:r>
          </a:p>
          <a:p>
            <a:pPr algn="r"/>
            <a:endParaRPr lang="fr-FR" dirty="0" smtClean="0">
              <a:solidFill>
                <a:srgbClr val="FF0000"/>
              </a:solidFill>
            </a:endParaRPr>
          </a:p>
          <a:p>
            <a:pPr algn="r"/>
            <a:r>
              <a:rPr lang="fr-FR" dirty="0" smtClean="0">
                <a:solidFill>
                  <a:srgbClr val="FF0000"/>
                </a:solidFill>
              </a:rPr>
              <a:t>14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0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4 niveaux d’appréciation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/>
              <a:t>consolider : s’inscrit dans une démarche de progression de compétences</a:t>
            </a:r>
          </a:p>
          <a:p>
            <a:r>
              <a:rPr lang="fr-FR" dirty="0"/>
              <a:t>Satisfaisant : répond aux attentes de son métier et de l’institution (compétence conforme aux attendus)</a:t>
            </a:r>
          </a:p>
          <a:p>
            <a:r>
              <a:rPr lang="fr-FR" dirty="0"/>
              <a:t>Très satisfaisant : implication, compétences reconnues par les pairs et l’institution</a:t>
            </a:r>
          </a:p>
          <a:p>
            <a:r>
              <a:rPr lang="fr-FR" dirty="0"/>
              <a:t>Excellent : recherche et innovation avec appuis théoriques solides. Répercussions visibles dans la classe. Agent considéré comme ressource.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3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édition">
  <a:themeElements>
    <a:clrScheme name="Expédition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Expédition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pédition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506</TotalTime>
  <Words>417</Words>
  <Application>Microsoft Macintosh PowerPoint</Application>
  <PresentationFormat>Grand écran</PresentationFormat>
  <Paragraphs>85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Gill Sans MT</vt:lpstr>
      <vt:lpstr>Arial</vt:lpstr>
      <vt:lpstr>Expédition</vt:lpstr>
      <vt:lpstr>PPCR Parcours Professionnels carrières et rémunérations</vt:lpstr>
      <vt:lpstr>Cadre règlementaire </vt:lpstr>
      <vt:lpstr>PRINCIPES</vt:lpstr>
      <vt:lpstr>Les différents temps: des accompagnements et trois inspections/RDV</vt:lpstr>
      <vt:lpstr>Le calendrier</vt:lpstr>
      <vt:lpstr>Mode d’emploi du RDV de carrière</vt:lpstr>
      <vt:lpstr>SUPPORT D’EVALUATION</vt:lpstr>
      <vt:lpstr>Présentation PowerPoint</vt:lpstr>
      <vt:lpstr>Les 4 niveaux d’appréciation </vt:lpstr>
      <vt:lpstr>L’entretien</vt:lpstr>
      <vt:lpstr>Le référentiel de compétences du PE</vt:lpstr>
      <vt:lpstr> BO n 13 du 26 mars 2015 ENCART FORMATION DES Enseignants degrés d’acquisition des compétences A l’ENTREE dans le métier</vt:lpstr>
      <vt:lpstr>Comment se déroule l’inspection</vt:lpstr>
      <vt:lpstr>Comment se déroule l’entretien</vt:lpstr>
      <vt:lpstr>L’accompagnement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PPCR Parcours Professionnels carrières et rémunérations</dc:title>
  <dc:creator>marie goetz</dc:creator>
  <cp:lastModifiedBy>marie goetz</cp:lastModifiedBy>
  <cp:revision>15</cp:revision>
  <dcterms:created xsi:type="dcterms:W3CDTF">2017-10-29T10:15:41Z</dcterms:created>
  <dcterms:modified xsi:type="dcterms:W3CDTF">2017-11-23T13:49:41Z</dcterms:modified>
</cp:coreProperties>
</file>