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308" r:id="rId1"/>
  </p:sldMasterIdLst>
  <p:sldIdLst>
    <p:sldId id="256" r:id="rId2"/>
    <p:sldId id="257" r:id="rId3"/>
    <p:sldId id="258" r:id="rId4"/>
    <p:sldId id="264" r:id="rId5"/>
    <p:sldId id="259" r:id="rId6"/>
    <p:sldId id="265" r:id="rId7"/>
    <p:sldId id="266" r:id="rId8"/>
    <p:sldId id="268" r:id="rId9"/>
    <p:sldId id="267" r:id="rId10"/>
    <p:sldId id="260" r:id="rId11"/>
    <p:sldId id="269" r:id="rId12"/>
    <p:sldId id="261" r:id="rId13"/>
    <p:sldId id="262" r:id="rId14"/>
    <p:sldId id="263" r:id="rId15"/>
    <p:sldId id="270" r:id="rId16"/>
    <p:sldId id="272" r:id="rId17"/>
    <p:sldId id="271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14"/>
    <p:restoredTop sz="94640"/>
  </p:normalViewPr>
  <p:slideViewPr>
    <p:cSldViewPr snapToGrid="0" snapToObjects="1">
      <p:cViewPr varScale="1">
        <p:scale>
          <a:sx n="87" d="100"/>
          <a:sy n="87" d="100"/>
        </p:scale>
        <p:origin x="216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D095-3174-1A40-A927-3E39454A0B92}" type="datetimeFigureOut">
              <a:rPr lang="fr-FR" smtClean="0"/>
              <a:t>08/11/2017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C8498006-C9ED-A643-BC97-7E0A68766974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D095-3174-1A40-A927-3E39454A0B92}" type="datetimeFigureOut">
              <a:rPr lang="fr-FR" smtClean="0"/>
              <a:t>08/11/2017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C8498006-C9ED-A643-BC97-7E0A68766974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D095-3174-1A40-A927-3E39454A0B92}" type="datetimeFigureOut">
              <a:rPr lang="fr-FR" smtClean="0"/>
              <a:t>08/11/2017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C8498006-C9ED-A643-BC97-7E0A68766974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D095-3174-1A40-A927-3E39454A0B92}" type="datetimeFigureOut">
              <a:rPr lang="fr-FR" smtClean="0"/>
              <a:t>08/11/2017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C8498006-C9ED-A643-BC97-7E0A68766974}" type="slidenum">
              <a:rPr lang="fr-FR" smtClean="0"/>
              <a:t>‹#›</a:t>
            </a:fld>
            <a:endParaRPr lang="fr-FR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D095-3174-1A40-A927-3E39454A0B92}" type="datetimeFigureOut">
              <a:rPr lang="fr-FR" smtClean="0"/>
              <a:t>08/11/2017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C8498006-C9ED-A643-BC97-7E0A68766974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D095-3174-1A40-A927-3E39454A0B92}" type="datetimeFigureOut">
              <a:rPr lang="fr-FR" smtClean="0"/>
              <a:t>08/11/2017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98006-C9ED-A643-BC97-7E0A68766974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D095-3174-1A40-A927-3E39454A0B92}" type="datetimeFigureOut">
              <a:rPr lang="fr-FR" smtClean="0"/>
              <a:t>08/11/2017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98006-C9ED-A643-BC97-7E0A68766974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D095-3174-1A40-A927-3E39454A0B92}" type="datetimeFigureOut">
              <a:rPr lang="fr-FR" smtClean="0"/>
              <a:t>08/11/2017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98006-C9ED-A643-BC97-7E0A68766974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DEDD095-3174-1A40-A927-3E39454A0B92}" type="datetimeFigureOut">
              <a:rPr lang="fr-FR" smtClean="0"/>
              <a:t>08/11/2017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C8498006-C9ED-A643-BC97-7E0A68766974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D095-3174-1A40-A927-3E39454A0B92}" type="datetimeFigureOut">
              <a:rPr lang="fr-FR" smtClean="0"/>
              <a:t>08/11/2017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98006-C9ED-A643-BC97-7E0A68766974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D095-3174-1A40-A927-3E39454A0B92}" type="datetimeFigureOut">
              <a:rPr lang="fr-FR" smtClean="0"/>
              <a:t>08/11/2017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C8498006-C9ED-A643-BC97-7E0A68766974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D095-3174-1A40-A927-3E39454A0B92}" type="datetimeFigureOut">
              <a:rPr lang="fr-FR" smtClean="0"/>
              <a:t>08/11/2017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98006-C9ED-A643-BC97-7E0A68766974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D095-3174-1A40-A927-3E39454A0B92}" type="datetimeFigureOut">
              <a:rPr lang="fr-FR" smtClean="0"/>
              <a:t>08/11/2017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98006-C9ED-A643-BC97-7E0A68766974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D095-3174-1A40-A927-3E39454A0B92}" type="datetimeFigureOut">
              <a:rPr lang="fr-FR" smtClean="0"/>
              <a:t>08/11/2017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98006-C9ED-A643-BC97-7E0A68766974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D095-3174-1A40-A927-3E39454A0B92}" type="datetimeFigureOut">
              <a:rPr lang="fr-FR" smtClean="0"/>
              <a:t>08/11/2017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98006-C9ED-A643-BC97-7E0A68766974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D095-3174-1A40-A927-3E39454A0B92}" type="datetimeFigureOut">
              <a:rPr lang="fr-FR" smtClean="0"/>
              <a:t>08/11/2017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98006-C9ED-A643-BC97-7E0A68766974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D095-3174-1A40-A927-3E39454A0B92}" type="datetimeFigureOut">
              <a:rPr lang="fr-FR" smtClean="0"/>
              <a:t>08/11/2017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98006-C9ED-A643-BC97-7E0A68766974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DD095-3174-1A40-A927-3E39454A0B92}" type="datetimeFigureOut">
              <a:rPr lang="fr-FR" smtClean="0"/>
              <a:t>08/11/2017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98006-C9ED-A643-BC97-7E0A6876697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72790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09" r:id="rId1"/>
    <p:sldLayoutId id="2147484310" r:id="rId2"/>
    <p:sldLayoutId id="2147484311" r:id="rId3"/>
    <p:sldLayoutId id="2147484312" r:id="rId4"/>
    <p:sldLayoutId id="2147484313" r:id="rId5"/>
    <p:sldLayoutId id="2147484314" r:id="rId6"/>
    <p:sldLayoutId id="2147484315" r:id="rId7"/>
    <p:sldLayoutId id="2147484316" r:id="rId8"/>
    <p:sldLayoutId id="2147484317" r:id="rId9"/>
    <p:sldLayoutId id="2147484318" r:id="rId10"/>
    <p:sldLayoutId id="2147484319" r:id="rId11"/>
    <p:sldLayoutId id="2147484320" r:id="rId12"/>
    <p:sldLayoutId id="2147484321" r:id="rId13"/>
    <p:sldLayoutId id="2147484322" r:id="rId14"/>
    <p:sldLayoutId id="2147484323" r:id="rId15"/>
    <p:sldLayoutId id="2147484324" r:id="rId16"/>
    <p:sldLayoutId id="214748432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_Microsoft_Word_97_-_20041.doc"/><Relationship Id="rId4" Type="http://schemas.openxmlformats.org/officeDocument/2006/relationships/image" Target="../media/image10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Les évaluations filées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Circonscription des Mureaux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554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passation: s’assurer que les conditions de réussites soient optimisées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Liberté de donner l’étayage nécessaire</a:t>
            </a:r>
          </a:p>
          <a:p>
            <a:r>
              <a:rPr lang="fr-FR" dirty="0" smtClean="0"/>
              <a:t>Donner des exemples, faire des liens avec le vécu de la classe, l’élève ne doit pas se sentir piégé, faire référence à un exercice déjà effectué</a:t>
            </a:r>
          </a:p>
          <a:p>
            <a:r>
              <a:rPr lang="fr-FR" dirty="0" smtClean="0"/>
              <a:t>Donner le temps nécessaire mais raisonnable (notamment pour la copie) en fonction des aptitudes de l’élève. </a:t>
            </a:r>
          </a:p>
          <a:p>
            <a:r>
              <a:rPr lang="fr-FR" dirty="0" smtClean="0"/>
              <a:t>Possibilité d’adapter les temps de passation en fonction des disponibilités des élèves.</a:t>
            </a:r>
          </a:p>
          <a:p>
            <a:endParaRPr lang="fr-FR" dirty="0" smtClean="0"/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96888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La passation : le livre de l’enseignant</a:t>
            </a:r>
            <a:endParaRPr lang="fr-FR" dirty="0"/>
          </a:p>
        </p:txBody>
      </p:sp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2288140"/>
              </p:ext>
            </p:extLst>
          </p:nvPr>
        </p:nvGraphicFramePr>
        <p:xfrm>
          <a:off x="3131820" y="1532824"/>
          <a:ext cx="7987030" cy="51092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Document" r:id="rId3" imgW="10045700" imgH="6426200" progId="Word.Document.8">
                  <p:embed/>
                </p:oleObj>
              </mc:Choice>
              <mc:Fallback>
                <p:oleObj name="Document" r:id="rId3" imgW="10045700" imgH="642620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31820" y="1532824"/>
                        <a:ext cx="7987030" cy="5109276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182880" y="2057400"/>
            <a:ext cx="29489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 tâche et l’activité sont décrites pour </a:t>
            </a:r>
            <a:r>
              <a:rPr lang="fr-FR" smtClean="0"/>
              <a:t>bien distinguer </a:t>
            </a:r>
            <a:r>
              <a:rPr lang="fr-FR" dirty="0" smtClean="0"/>
              <a:t>l’enjeux méthodologique et l’enjeu </a:t>
            </a:r>
            <a:r>
              <a:rPr lang="fr-FR" smtClean="0"/>
              <a:t>cognitif évalué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080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codage et la remontée des résultats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Un fichier EXCEL avec un codage 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81" y="2278089"/>
            <a:ext cx="7638845" cy="441218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115300" y="2278089"/>
            <a:ext cx="40767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0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dirty="0"/>
              <a:t>: non fait</a:t>
            </a:r>
            <a:br>
              <a:rPr lang="fr-FR" dirty="0"/>
            </a:b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1 </a:t>
            </a:r>
            <a:r>
              <a:rPr lang="fr-FR" dirty="0"/>
              <a:t>: réussi procédure experte (quand on peut le déterminer)</a:t>
            </a:r>
            <a:br>
              <a:rPr lang="fr-FR" dirty="0"/>
            </a:b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fr-FR" dirty="0"/>
              <a:t> : réussi procédure élève (quand il n'y a pas de réelle procédure experte possible : exemple écriture/copie)</a:t>
            </a:r>
            <a:br>
              <a:rPr lang="fr-FR" dirty="0"/>
            </a:br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9</a:t>
            </a:r>
            <a:r>
              <a:rPr lang="fr-FR" dirty="0"/>
              <a:t> : échoué  (sans possibilité d'en déterminer la cause, les "attitudes" pouvant en être un des paramètres)</a:t>
            </a:r>
            <a:br>
              <a:rPr lang="fr-FR" dirty="0"/>
            </a:br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4</a:t>
            </a:r>
            <a:r>
              <a:rPr lang="fr-FR" dirty="0"/>
              <a:t> : erreur supposée de type "connaissances"</a:t>
            </a:r>
            <a:br>
              <a:rPr lang="fr-FR" dirty="0"/>
            </a:br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6 </a:t>
            </a:r>
            <a:r>
              <a:rPr lang="fr-FR" dirty="0"/>
              <a:t>: erreur supposée de type "capacités"</a:t>
            </a:r>
          </a:p>
          <a:p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629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27" y="2035279"/>
            <a:ext cx="11767083" cy="3805082"/>
          </a:xfrm>
        </p:spPr>
      </p:pic>
    </p:spTree>
    <p:extLst>
      <p:ext uri="{BB962C8B-B14F-4D97-AF65-F5344CB8AC3E}">
        <p14:creationId xmlns:p14="http://schemas.microsoft.com/office/powerpoint/2010/main" val="162297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 outil didactique 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199" y="2336800"/>
            <a:ext cx="7037181" cy="4521200"/>
          </a:xfrm>
        </p:spPr>
      </p:pic>
    </p:spTree>
    <p:extLst>
      <p:ext uri="{BB962C8B-B14F-4D97-AF65-F5344CB8AC3E}">
        <p14:creationId xmlns:p14="http://schemas.microsoft.com/office/powerpoint/2010/main" val="2021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Etalonnage cette année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Merci de faire remonter toutes vos remarques: fond et forme.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3161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Quels résultats attendre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 fichier EXCEL devrait permettre d’offrir des constats pour la classe et la circonscription. </a:t>
            </a:r>
          </a:p>
          <a:p>
            <a:pPr marL="0" indent="0">
              <a:buNone/>
            </a:pPr>
            <a:r>
              <a:rPr lang="fr-FR" dirty="0" smtClean="0"/>
              <a:t>Donner une araignée des résultats par élèves: lacunes, réussites par %</a:t>
            </a:r>
          </a:p>
          <a:p>
            <a:pPr marL="0" indent="0">
              <a:buNone/>
            </a:pPr>
            <a:r>
              <a:rPr lang="fr-FR" dirty="0" smtClean="0"/>
              <a:t>Donner un profil de la classe: les difficultés sont elles de l’ordre des connaissances ou des capacités ? par %</a:t>
            </a:r>
          </a:p>
          <a:p>
            <a:pPr marL="0" indent="0">
              <a:buNone/>
            </a:pPr>
            <a:r>
              <a:rPr lang="fr-FR" dirty="0" smtClean="0"/>
              <a:t>Les réussites sont </a:t>
            </a:r>
            <a:r>
              <a:rPr lang="mr-IN" dirty="0" smtClean="0"/>
              <a:t>–</a:t>
            </a:r>
            <a:r>
              <a:rPr lang="fr-FR" dirty="0" smtClean="0"/>
              <a:t>elles issues de procédures élèves ou de procédures expertes? Par %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4298944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résultats filés: quand aurons-nous des résultats comparables dans le temps ?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5292398"/>
              </p:ext>
            </p:extLst>
          </p:nvPr>
        </p:nvGraphicFramePr>
        <p:xfrm>
          <a:off x="681038" y="2336800"/>
          <a:ext cx="9613896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1737"/>
                <a:gridCol w="1201737"/>
                <a:gridCol w="1201737"/>
                <a:gridCol w="1201737"/>
                <a:gridCol w="1201737"/>
                <a:gridCol w="1201737"/>
                <a:gridCol w="1201737"/>
                <a:gridCol w="1201737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Juin 2017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Juin 2018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Juin 2019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Juin 2020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Juin 2021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Juin 2022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Juin 2023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Juin 2024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GS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CE2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CM2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6</a:t>
                      </a:r>
                      <a:r>
                        <a:rPr lang="fr-FR" baseline="30000" dirty="0" smtClean="0"/>
                        <a:t>ème</a:t>
                      </a:r>
                      <a:r>
                        <a:rPr lang="fr-FR" dirty="0" smtClean="0"/>
                        <a:t>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CE2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CM2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6</a:t>
                      </a:r>
                      <a:r>
                        <a:rPr lang="fr-FR" baseline="30000" dirty="0" smtClean="0"/>
                        <a:t>ème</a:t>
                      </a:r>
                      <a:r>
                        <a:rPr lang="fr-FR" dirty="0" smtClean="0"/>
                        <a:t>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CM2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6</a:t>
                      </a:r>
                      <a:r>
                        <a:rPr lang="fr-FR" baseline="30000" dirty="0" smtClean="0"/>
                        <a:t>ème</a:t>
                      </a:r>
                      <a:r>
                        <a:rPr lang="fr-FR" dirty="0" smtClean="0"/>
                        <a:t>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6</a:t>
                      </a:r>
                      <a:r>
                        <a:rPr lang="fr-FR" baseline="30000" dirty="0" smtClean="0"/>
                        <a:t>ème</a:t>
                      </a:r>
                      <a:r>
                        <a:rPr lang="fr-FR" dirty="0" smtClean="0"/>
                        <a:t>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2276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 constat, une volonté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Des exercices difficilement comparables  (tâche trop différente donc activité intellectuelle modifiée) entre les évaluations CE2 et CM2. </a:t>
            </a:r>
          </a:p>
          <a:p>
            <a:r>
              <a:rPr lang="fr-FR" dirty="0" smtClean="0"/>
              <a:t>Volonté de comparer des résultats dont l’activité intellectuelle est la plus identique possible sur le parcours scolaire de l’élève.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393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Objectif 1: des compétences filées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Etendre les évaluations de la GS au cycle 4 pour observer le parcours cognitif de l’élève sur une tâche précise. </a:t>
            </a:r>
            <a:r>
              <a:rPr lang="fr-FR" i="1" dirty="0" smtClean="0">
                <a:solidFill>
                  <a:schemeClr val="bg1"/>
                </a:solidFill>
              </a:rPr>
              <a:t>Bien distinguer les tâches/activités</a:t>
            </a:r>
          </a:p>
          <a:p>
            <a:r>
              <a:rPr lang="fr-FR" dirty="0" smtClean="0"/>
              <a:t>Représenter les compétences fondamentales qui se construisent de la GS au cycle 3 (pour le moment) </a:t>
            </a:r>
            <a:r>
              <a:rPr lang="fr-FR" i="1" dirty="0" smtClean="0">
                <a:solidFill>
                  <a:schemeClr val="bg1"/>
                </a:solidFill>
              </a:rPr>
              <a:t>Choisir quelques compétences dans les sous-domaines du français et des maths, associer des compétences du Cycle 1 à des compétences du cycle 2/3.</a:t>
            </a:r>
          </a:p>
          <a:p>
            <a:r>
              <a:rPr lang="fr-FR" dirty="0" smtClean="0"/>
              <a:t>Isoler un verbe cognitif unique de la GS au cycle 3 </a:t>
            </a:r>
            <a:r>
              <a:rPr lang="fr-FR" dirty="0" smtClean="0">
                <a:solidFill>
                  <a:schemeClr val="bg1"/>
                </a:solidFill>
              </a:rPr>
              <a:t>Constance des verbes pour le fichier de relevé des résultats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7138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Objectif 2:  un outil évaluatif et formatif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Obtenir des données pour un outil de pilotage sur les compétences à des moments </a:t>
            </a:r>
            <a:r>
              <a:rPr lang="fr-FR" dirty="0" err="1" smtClean="0"/>
              <a:t>T</a:t>
            </a:r>
            <a:r>
              <a:rPr lang="fr-FR" dirty="0" smtClean="0"/>
              <a:t> mais aussi sur les progrès des élèves. </a:t>
            </a:r>
            <a:r>
              <a:rPr lang="fr-FR" dirty="0" smtClean="0">
                <a:solidFill>
                  <a:schemeClr val="bg1"/>
                </a:solidFill>
              </a:rPr>
              <a:t>Fichier EXCEL pour données quantitatives</a:t>
            </a:r>
          </a:p>
          <a:p>
            <a:r>
              <a:rPr lang="fr-FR" dirty="0" smtClean="0"/>
              <a:t>Guider pédagogiquement les enseignants dans la correction pour bien isoler les erreurs. </a:t>
            </a:r>
            <a:r>
              <a:rPr lang="fr-FR" dirty="0" smtClean="0">
                <a:solidFill>
                  <a:schemeClr val="bg1"/>
                </a:solidFill>
              </a:rPr>
              <a:t>Réaliser des codes de corrections qui distinguent les stratégies expertes ou élèves et qui émettent des hypothèses sur les sources d’erreur: connaissances/attitudes/capacités</a:t>
            </a:r>
          </a:p>
          <a:p>
            <a:r>
              <a:rPr lang="fr-FR" dirty="0" smtClean="0"/>
              <a:t>Offrir aux enseignants des éléments didactiques pour faire progresser leurs élèves. </a:t>
            </a:r>
            <a:r>
              <a:rPr lang="fr-FR" dirty="0" smtClean="0">
                <a:solidFill>
                  <a:schemeClr val="bg1"/>
                </a:solidFill>
              </a:rPr>
              <a:t>Donner 10 conseils de gestes professionnels (ce que l’on peut dire, afficher, quelques principes d’enseignement et d’apprentissage, quelques connaissances épistémologiques)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61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Forme et dispositif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Un livret de l’élève en français et en maths </a:t>
            </a:r>
          </a:p>
          <a:p>
            <a:r>
              <a:rPr lang="fr-FR" dirty="0" smtClean="0"/>
              <a:t>Un livret d’accompagnement pour le maître</a:t>
            </a:r>
          </a:p>
          <a:p>
            <a:pPr marL="0" indent="0" algn="r">
              <a:buNone/>
            </a:pPr>
            <a:r>
              <a:rPr lang="fr-FR" i="1" dirty="0" smtClean="0"/>
              <a:t>Ce livret suivra l’enfant de la GS au collège</a:t>
            </a:r>
            <a:r>
              <a:rPr lang="fr-FR" dirty="0" smtClean="0"/>
              <a:t>. </a:t>
            </a:r>
          </a:p>
          <a:p>
            <a:endParaRPr lang="fr-FR" dirty="0"/>
          </a:p>
          <a:p>
            <a:r>
              <a:rPr lang="fr-FR" dirty="0" smtClean="0"/>
              <a:t>Une passation individuelle et collective sur une semaine . </a:t>
            </a:r>
          </a:p>
          <a:p>
            <a:r>
              <a:rPr lang="fr-FR" dirty="0" smtClean="0"/>
              <a:t>Pour 2017: uniquement les CE2 (mais en CM1) Novembre 2017 et les 6</a:t>
            </a:r>
            <a:r>
              <a:rPr lang="fr-FR" baseline="30000" dirty="0" smtClean="0"/>
              <a:t>ème</a:t>
            </a:r>
            <a:r>
              <a:rPr lang="fr-FR" dirty="0" smtClean="0"/>
              <a:t> (en 5</a:t>
            </a:r>
            <a:r>
              <a:rPr lang="fr-FR" baseline="30000" dirty="0" smtClean="0"/>
              <a:t>ème</a:t>
            </a:r>
            <a:r>
              <a:rPr lang="fr-FR" dirty="0" smtClean="0"/>
              <a:t>) et les CM2 (en 6</a:t>
            </a:r>
            <a:r>
              <a:rPr lang="fr-FR" baseline="30000" dirty="0" smtClean="0"/>
              <a:t>ème</a:t>
            </a:r>
            <a:r>
              <a:rPr lang="fr-FR" dirty="0" smtClean="0"/>
              <a:t>) </a:t>
            </a:r>
          </a:p>
          <a:p>
            <a:r>
              <a:rPr lang="fr-FR" dirty="0" smtClean="0"/>
              <a:t>Pour la rentrée 2018: les GS, CE2, CM2, 6</a:t>
            </a:r>
            <a:r>
              <a:rPr lang="fr-FR" baseline="30000" dirty="0" smtClean="0"/>
              <a:t>ème</a:t>
            </a:r>
            <a:r>
              <a:rPr lang="fr-FR" dirty="0" smtClean="0"/>
              <a:t>  en mai </a:t>
            </a:r>
          </a:p>
        </p:txBody>
      </p:sp>
    </p:spTree>
    <p:extLst>
      <p:ext uri="{BB962C8B-B14F-4D97-AF65-F5344CB8AC3E}">
        <p14:creationId xmlns:p14="http://schemas.microsoft.com/office/powerpoint/2010/main" val="171521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livret élèves: Les items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11 items en mathématiques: géométrie (pavage) géométrie (solides), nombres (décomposition), nombres (principe de position), nombre (ranger), nombres (problèmes), nombres (calcul mental), nombre (problèmes complexes), organisation des données, logique, durées. </a:t>
            </a:r>
          </a:p>
          <a:p>
            <a:endParaRPr lang="fr-FR" dirty="0" smtClean="0"/>
          </a:p>
          <a:p>
            <a:r>
              <a:rPr lang="fr-FR" dirty="0" smtClean="0"/>
              <a:t>9 en français : l’oral (s’exprimer), L’écrit (copie), l’écrit (production), lire (compréhension littérale, </a:t>
            </a:r>
            <a:r>
              <a:rPr lang="fr-FR" dirty="0" err="1" smtClean="0"/>
              <a:t>inférentielle</a:t>
            </a:r>
            <a:r>
              <a:rPr lang="fr-FR" dirty="0" smtClean="0"/>
              <a:t>, </a:t>
            </a:r>
            <a:r>
              <a:rPr lang="fr-FR" dirty="0" err="1" smtClean="0"/>
              <a:t>compréhension,critique</a:t>
            </a:r>
            <a:r>
              <a:rPr lang="fr-FR" dirty="0" smtClean="0"/>
              <a:t>. Etude de la langue </a:t>
            </a:r>
            <a:r>
              <a:rPr lang="fr-FR" dirty="0" err="1" smtClean="0"/>
              <a:t>orth</a:t>
            </a:r>
            <a:r>
              <a:rPr lang="fr-FR" dirty="0" smtClean="0"/>
              <a:t>, grammaire, conjugaison, lexique.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268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929" y="473080"/>
            <a:ext cx="5660115" cy="571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78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257" y="3182937"/>
            <a:ext cx="6506349" cy="3598863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71568"/>
            <a:ext cx="2828660" cy="291073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43" y="239942"/>
            <a:ext cx="4817412" cy="593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74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47" y="227780"/>
            <a:ext cx="5451424" cy="6006360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871" y="227780"/>
            <a:ext cx="5318132" cy="600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72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3579</TotalTime>
  <Words>668</Words>
  <Application>Microsoft Macintosh PowerPoint</Application>
  <PresentationFormat>Grand écran</PresentationFormat>
  <Paragraphs>63</Paragraphs>
  <Slides>17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2" baseType="lpstr">
      <vt:lpstr>Mangal</vt:lpstr>
      <vt:lpstr>Arial</vt:lpstr>
      <vt:lpstr>Trebuchet MS</vt:lpstr>
      <vt:lpstr>Berlin</vt:lpstr>
      <vt:lpstr>Document</vt:lpstr>
      <vt:lpstr>Les évaluations filées </vt:lpstr>
      <vt:lpstr>Un constat, une volonté </vt:lpstr>
      <vt:lpstr>Objectif 1: des compétences filées </vt:lpstr>
      <vt:lpstr>Objectif 2:  un outil évaluatif et formatif </vt:lpstr>
      <vt:lpstr>Forme et dispositif </vt:lpstr>
      <vt:lpstr>Le livret élèves: Les items </vt:lpstr>
      <vt:lpstr>Présentation PowerPoint</vt:lpstr>
      <vt:lpstr>Présentation PowerPoint</vt:lpstr>
      <vt:lpstr>Présentation PowerPoint</vt:lpstr>
      <vt:lpstr>La passation: s’assurer que les conditions de réussites soient optimisées</vt:lpstr>
      <vt:lpstr>La passation : le livre de l’enseignant</vt:lpstr>
      <vt:lpstr>Le codage et la remontée des résultats</vt:lpstr>
      <vt:lpstr>Présentation PowerPoint</vt:lpstr>
      <vt:lpstr>Un outil didactique </vt:lpstr>
      <vt:lpstr>Etalonnage cette année</vt:lpstr>
      <vt:lpstr>Quels résultats attendre ?</vt:lpstr>
      <vt:lpstr>Les résultats filés: quand aurons-nous des résultats comparables dans le temps ?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évaluations filées </dc:title>
  <dc:creator>marie goetz</dc:creator>
  <cp:lastModifiedBy>marie goetz</cp:lastModifiedBy>
  <cp:revision>16</cp:revision>
  <dcterms:created xsi:type="dcterms:W3CDTF">2017-11-06T00:00:19Z</dcterms:created>
  <dcterms:modified xsi:type="dcterms:W3CDTF">2017-11-08T11:44:27Z</dcterms:modified>
</cp:coreProperties>
</file>