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82"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de Microsoft Office" initials="Office" lastIdx="1" clrIdx="0">
    <p:extLst/>
  </p:cmAuthor>
  <p:cmAuthor id="2" name="Utilisateur de Microsoft Office" initials="Office [2]" lastIdx="1" clrIdx="1">
    <p:extLst/>
  </p:cmAuthor>
  <p:cmAuthor id="3" name="Utilisateur de Microsoft Office" initials="Office [3]" lastIdx="1" clrIdx="2">
    <p:extLst/>
  </p:cmAuthor>
  <p:cmAuthor id="4" name="Utilisateur de Microsoft Office" initials="Office [2] [2]" lastIdx="1" clrIdx="3">
    <p:extLst/>
  </p:cmAuthor>
  <p:cmAuthor id="5" name="Utilisateur de Microsoft Office" initials="Office [2] [3]" lastIdx="1" clrIdx="4">
    <p:extLst/>
  </p:cmAuthor>
  <p:cmAuthor id="6" name="Utilisateur de Microsoft Office" initials="Office [2] [4]" lastIdx="1" clrIdx="5">
    <p:extLst/>
  </p:cmAuthor>
  <p:cmAuthor id="7" name="Utilisateur de Microsoft Office" initials="Office [2] [5]" lastIdx="1" clrIdx="6">
    <p:extLst/>
  </p:cmAuthor>
  <p:cmAuthor id="8" name="Utilisateur de Microsoft Office" initials="Office [4]" lastIdx="1" clrIdx="7">
    <p:extLst/>
  </p:cmAuthor>
  <p:cmAuthor id="9" name="Utilisateur de Microsoft Office" initials="Office [4] [2]" lastIdx="1" clrIdx="8">
    <p:extLst/>
  </p:cmAuthor>
  <p:cmAuthor id="10" name="Utilisateur de Microsoft Office" initials="Office [4] [3]" lastIdx="1" clrIdx="9">
    <p:extLst/>
  </p:cmAuthor>
  <p:cmAuthor id="11" name="Utilisateur de Microsoft Office" initials="Office [4] [4]" lastIdx="1" clrIdx="10">
    <p:extLst/>
  </p:cmAuthor>
  <p:cmAuthor id="12" name="Utilisateur de Microsoft Office" initials="Office [4] [5]" lastIdx="1" clrIdx="11">
    <p:extLst/>
  </p:cmAuthor>
  <p:cmAuthor id="13" name="Utilisateur de Microsoft Office" initials="Office [4] [4] [2]" lastIdx="1" clrIdx="12">
    <p:extLst/>
  </p:cmAuthor>
  <p:cmAuthor id="14" name="Utilisateur de Microsoft Office" initials="Office [4] [4] [2] [2]" lastIdx="1" clrIdx="13">
    <p:extLst/>
  </p:cmAuthor>
  <p:cmAuthor id="15" name="Utilisateur de Microsoft Office" initials="Office [2] [4] [2]" lastIdx="1" clrIdx="14">
    <p:extLst/>
  </p:cmAuthor>
  <p:cmAuthor id="16" name="Utilisateur de Microsoft Office" initials="Office [2] [4] [3]" lastIdx="1" clrIdx="15">
    <p:extLst/>
  </p:cmAuthor>
  <p:cmAuthor id="17" name="Utilisateur de Microsoft Office" initials="Office [2] [4] [2] [2]" lastIdx="1" clrIdx="16">
    <p:extLst/>
  </p:cmAuthor>
  <p:cmAuthor id="18" name="Utilisateur de Microsoft Office" initials="Office [2] [4] [2] [3]" lastIdx="1" clrIdx="17">
    <p:extLst/>
  </p:cmAuthor>
  <p:cmAuthor id="19" name="Utilisateur de Microsoft Office" initials="Office [2] [4] [2] [4]" lastIdx="1" clrIdx="18">
    <p:extLst/>
  </p:cmAuthor>
  <p:cmAuthor id="20" name="Utilisateur de Microsoft Office" initials="Office [2] [4] [2] [5]" lastIdx="1" clrIdx="19">
    <p:extLst/>
  </p:cmAuthor>
  <p:cmAuthor id="21" name="Utilisateur de Microsoft Office" initials="Office [2] [4] [2] [6]" lastIdx="1" clrIdx="20">
    <p:extLst/>
  </p:cmAuthor>
  <p:cmAuthor id="22" name="Utilisateur de Microsoft Office" initials="Office [2] [4] [2] [7]" lastIdx="1" clrIdx="21">
    <p:extLst/>
  </p:cmAuthor>
  <p:cmAuthor id="23" name="Utilisateur de Microsoft Office" initials="Office [2] [4] [2] [8]" lastIdx="1" clrIdx="22">
    <p:extLst/>
  </p:cmAuthor>
  <p:cmAuthor id="24" name="Utilisateur de Microsoft Office" initials="Office [2] [4] [2] [9]" lastIdx="1" clrIdx="23">
    <p:extLst/>
  </p:cmAuthor>
  <p:cmAuthor id="25" name="Utilisateur de Microsoft Office" initials="Office [2] [4] [2] [10]" lastIdx="1" clrIdx="24">
    <p:extLst/>
  </p:cmAuthor>
  <p:cmAuthor id="26" name="Utilisateur de Microsoft Office" initials="Office [2] [4] [2] [11]" lastIdx="1" clrIdx="25">
    <p:extLst/>
  </p:cmAuthor>
  <p:cmAuthor id="27" name="Utilisateur de Microsoft Office" initials="Office [2] [4] [4]" lastIdx="1" clrIdx="26">
    <p:extLst/>
  </p:cmAuthor>
  <p:cmAuthor id="28" name="Utilisateur de Microsoft Office" initials="Office [2] [4] [5]" lastIdx="1" clrIdx="27">
    <p:extLst/>
  </p:cmAuthor>
  <p:cmAuthor id="29" name="Utilisateur de Microsoft Office" initials="Office [2] [4] [6]" lastIdx="1" clrIdx="28">
    <p:extLst/>
  </p:cmAuthor>
  <p:cmAuthor id="30" name="Utilisateur de Microsoft Office" initials="Office [2] [4] [5] [2]" lastIdx="1" clrIdx="29">
    <p:extLst/>
  </p:cmAuthor>
  <p:cmAuthor id="31" name="Utilisateur de Microsoft Office" initials="Office [2] [4] [5] [3]" lastIdx="1" clrIdx="30">
    <p:extLst/>
  </p:cmAuthor>
  <p:cmAuthor id="32" name="Utilisateur de Microsoft Office" initials="Office [2] [4] [5] [4]" lastIdx="1" clrIdx="31">
    <p:extLst/>
  </p:cmAuthor>
  <p:cmAuthor id="33" name="Utilisateur de Microsoft Office" initials="Office [2] [4] [5] [4] [2]" lastIdx="1" clrIdx="3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5"/>
    <p:restoredTop sz="94830"/>
  </p:normalViewPr>
  <p:slideViewPr>
    <p:cSldViewPr snapToGrid="0" snapToObjects="1">
      <p:cViewPr>
        <p:scale>
          <a:sx n="96" d="100"/>
          <a:sy n="96" d="100"/>
        </p:scale>
        <p:origin x="1832" y="-14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33" dt="2017-05-12T23:09:00.351" idx="1">
    <p:pos x="4236" y="156"/>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4E604-9B88-B94B-9545-FFE42E6681CC}" type="datetimeFigureOut">
              <a:rPr lang="fr-FR" smtClean="0"/>
              <a:t>02/07/2017</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4174B-67D3-AA4E-91AB-C8F635E5B5EC}" type="slidenum">
              <a:rPr lang="fr-FR" smtClean="0"/>
              <a:t>‹#›</a:t>
            </a:fld>
            <a:endParaRPr lang="fr-FR"/>
          </a:p>
        </p:txBody>
      </p:sp>
    </p:spTree>
    <p:extLst>
      <p:ext uri="{BB962C8B-B14F-4D97-AF65-F5344CB8AC3E}">
        <p14:creationId xmlns:p14="http://schemas.microsoft.com/office/powerpoint/2010/main" val="1610557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AA24D9EF-0CFB-B945-AC04-0E0FF4D7920C}" type="datetime1">
              <a:rPr lang="fr-FR" smtClean="0"/>
              <a:t>02/07/2017</a:t>
            </a:fld>
            <a:endParaRPr lang="fr-FR"/>
          </a:p>
        </p:txBody>
      </p:sp>
      <p:sp>
        <p:nvSpPr>
          <p:cNvPr id="5" name="Footer Placeholder 4"/>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88AF5F0-462A-4141-B1EB-84D1E37B5F25}" type="datetime1">
              <a:rPr lang="fr-FR" smtClean="0"/>
              <a:t>02/07/2017</a:t>
            </a:fld>
            <a:endParaRPr lang="fr-FR"/>
          </a:p>
        </p:txBody>
      </p:sp>
      <p:sp>
        <p:nvSpPr>
          <p:cNvPr id="5" name="Footer Placeholder 4"/>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11C921-9AE8-D141-A9CC-7F8435125106}" type="datetime1">
              <a:rPr lang="fr-FR" smtClean="0"/>
              <a:t>02/07/2017</a:t>
            </a:fld>
            <a:endParaRPr lang="fr-FR"/>
          </a:p>
        </p:txBody>
      </p:sp>
      <p:sp>
        <p:nvSpPr>
          <p:cNvPr id="5" name="Footer Placeholder 4"/>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E36D703-08A7-DB4F-875E-C8919B1D4E4F}" type="datetime1">
              <a:rPr lang="fr-FR" smtClean="0"/>
              <a:t>02/07/2017</a:t>
            </a:fld>
            <a:endParaRPr lang="fr-FR"/>
          </a:p>
        </p:txBody>
      </p:sp>
      <p:sp>
        <p:nvSpPr>
          <p:cNvPr id="5" name="Footer Placeholder 4"/>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D14E88EA-C8C8-104A-8580-F880E4B62B00}" type="datetime1">
              <a:rPr lang="fr-FR" smtClean="0"/>
              <a:t>02/07/2017</a:t>
            </a:fld>
            <a:endParaRPr lang="fr-FR"/>
          </a:p>
        </p:txBody>
      </p:sp>
      <p:sp>
        <p:nvSpPr>
          <p:cNvPr id="5" name="Footer Placeholder 4"/>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4D4C714-1555-F342-9AE3-C57F1C9FBFFF}" type="datetime1">
              <a:rPr lang="fr-FR" smtClean="0"/>
              <a:t>02/07/2017</a:t>
            </a:fld>
            <a:endParaRPr lang="fr-FR"/>
          </a:p>
        </p:txBody>
      </p:sp>
      <p:sp>
        <p:nvSpPr>
          <p:cNvPr id="6" name="Footer Placeholder 5"/>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7" name="Slide Number Placeholder 6"/>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087E34B-C435-EE4A-8E11-8ADBF01242C9}" type="datetime1">
              <a:rPr lang="fr-FR" smtClean="0"/>
              <a:t>02/07/2017</a:t>
            </a:fld>
            <a:endParaRPr lang="fr-FR"/>
          </a:p>
        </p:txBody>
      </p:sp>
      <p:sp>
        <p:nvSpPr>
          <p:cNvPr id="8" name="Footer Placeholder 7"/>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9" name="Slide Number Placeholder 8"/>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14C2CFA3-87DF-A241-91BC-9CA2A3BB33DC}" type="datetime1">
              <a:rPr lang="fr-FR" smtClean="0"/>
              <a:t>02/07/2017</a:t>
            </a:fld>
            <a:endParaRPr lang="fr-FR"/>
          </a:p>
        </p:txBody>
      </p:sp>
      <p:sp>
        <p:nvSpPr>
          <p:cNvPr id="4" name="Footer Placeholder 3"/>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5" name="Slide Number Placeholder 4"/>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4A801-30F2-884A-9BE5-4AEAF7CA05C1}" type="datetime1">
              <a:rPr lang="fr-FR" smtClean="0"/>
              <a:t>02/07/2017</a:t>
            </a:fld>
            <a:endParaRPr lang="fr-FR"/>
          </a:p>
        </p:txBody>
      </p:sp>
      <p:sp>
        <p:nvSpPr>
          <p:cNvPr id="3" name="Footer Placeholder 2"/>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4" name="Slide Number Placeholder 3"/>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3DE4A3A7-4559-F549-A523-19A19945A908}" type="datetime1">
              <a:rPr lang="fr-FR" smtClean="0"/>
              <a:t>02/07/2017</a:t>
            </a:fld>
            <a:endParaRPr lang="fr-FR"/>
          </a:p>
        </p:txBody>
      </p:sp>
      <p:sp>
        <p:nvSpPr>
          <p:cNvPr id="6" name="Footer Placeholder 5"/>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7" name="Slide Number Placeholder 6"/>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EF6567D-BE1B-574B-82C5-5F32AE2DA511}" type="datetime1">
              <a:rPr lang="fr-FR" smtClean="0"/>
              <a:t>02/07/2017</a:t>
            </a:fld>
            <a:endParaRPr lang="fr-FR"/>
          </a:p>
        </p:txBody>
      </p:sp>
      <p:sp>
        <p:nvSpPr>
          <p:cNvPr id="6" name="Footer Placeholder 5"/>
          <p:cNvSpPr>
            <a:spLocks noGrp="1"/>
          </p:cNvSpPr>
          <p:nvPr>
            <p:ph type="ftr" sz="quarter" idx="11"/>
          </p:nvPr>
        </p:nvSpPr>
        <p:spPr/>
        <p:txBody>
          <a:bodyPr/>
          <a:lstStyle/>
          <a:p>
            <a:r>
              <a:rPr lang="fr-FR" smtClean="0"/>
              <a:t>Marie GOËTZ - Inspectrice de l'Education nationale - Les Mureaux - Académie de Versailles</a:t>
            </a:r>
            <a:endParaRPr lang="fr-FR"/>
          </a:p>
        </p:txBody>
      </p:sp>
      <p:sp>
        <p:nvSpPr>
          <p:cNvPr id="7" name="Slide Number Placeholder 6"/>
          <p:cNvSpPr>
            <a:spLocks noGrp="1"/>
          </p:cNvSpPr>
          <p:nvPr>
            <p:ph type="sldNum" sz="quarter" idx="12"/>
          </p:nvPr>
        </p:nvSpPr>
        <p:spPr/>
        <p:txBody>
          <a:bodyPr/>
          <a:lstStyle/>
          <a:p>
            <a:fld id="{E149500F-D588-5A41-AE8E-4C96CA5D2D93}"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68A85A1-1117-AD47-988A-71AB233031F8}" type="datetime1">
              <a:rPr lang="fr-FR" smtClean="0"/>
              <a:t>02/07/2017</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smtClean="0"/>
              <a:t>Marie GOËTZ - Inspectrice de l'Education nationale - Les Mureaux - Académie de Versailles</a:t>
            </a:r>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49500F-D588-5A41-AE8E-4C96CA5D2D93}" type="slidenum">
              <a:rPr lang="fr-FR" smtClean="0"/>
              <a:t>‹#›</a:t>
            </a:fld>
            <a:endParaRPr lang="fr-FR"/>
          </a:p>
        </p:txBody>
      </p:sp>
    </p:spTree>
    <p:extLst>
      <p:ext uri="{BB962C8B-B14F-4D97-AF65-F5344CB8AC3E}">
        <p14:creationId xmlns:p14="http://schemas.microsoft.com/office/powerpoint/2010/main" val="5539000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hyperlink" Target="http://eduscol.education.fr/cid92403/l-emc-principes-et-objectifs.html" TargetMode="External"/><Relationship Id="rId8" Type="http://schemas.openxmlformats.org/officeDocument/2006/relationships/image" Target="../media/image6.png"/><Relationship Id="rId9" Type="http://schemas.openxmlformats.org/officeDocument/2006/relationships/image" Target="../media/image7.tiff"/><Relationship Id="rId10"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133350" y="109426"/>
            <a:ext cx="6373467" cy="9606074"/>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solidFill>
                  <a:schemeClr val="accent6">
                    <a:lumMod val="75000"/>
                  </a:schemeClr>
                </a:solidFill>
              </a:rPr>
              <a:t>^</a:t>
            </a:r>
            <a:endParaRPr lang="fr-FR" dirty="0">
              <a:solidFill>
                <a:schemeClr val="accent6">
                  <a:lumMod val="75000"/>
                </a:schemeClr>
              </a:solidFill>
            </a:endParaRPr>
          </a:p>
        </p:txBody>
      </p:sp>
      <p:sp>
        <p:nvSpPr>
          <p:cNvPr id="4" name="Rectangle à coins arrondis 3"/>
          <p:cNvSpPr/>
          <p:nvPr/>
        </p:nvSpPr>
        <p:spPr>
          <a:xfrm>
            <a:off x="285750" y="247650"/>
            <a:ext cx="3996822" cy="560733"/>
          </a:xfrm>
          <a:prstGeom prst="round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2800" b="1" spc="50" dirty="0">
                <a:ln w="0">
                  <a:noFill/>
                </a:ln>
                <a:solidFill>
                  <a:schemeClr val="accent6">
                    <a:lumMod val="75000"/>
                  </a:schemeClr>
                </a:solidFill>
                <a:effectLst>
                  <a:innerShdw blurRad="63500" dist="50800" dir="13500000">
                    <a:srgbClr val="000000">
                      <a:alpha val="50000"/>
                    </a:srgbClr>
                  </a:innerShdw>
                </a:effectLst>
              </a:rPr>
              <a:t> </a:t>
            </a:r>
            <a:r>
              <a:rPr lang="fr-FR" sz="2800" b="1" spc="50" dirty="0" smtClean="0">
                <a:ln w="0">
                  <a:noFill/>
                </a:ln>
                <a:solidFill>
                  <a:schemeClr val="accent6">
                    <a:lumMod val="75000"/>
                  </a:schemeClr>
                </a:solidFill>
                <a:effectLst>
                  <a:innerShdw blurRad="63500" dist="50800" dir="13500000">
                    <a:srgbClr val="000000">
                      <a:alpha val="50000"/>
                    </a:srgbClr>
                  </a:innerShdw>
                </a:effectLst>
              </a:rPr>
              <a:t>       </a:t>
            </a:r>
            <a:r>
              <a:rPr lang="fr-FR" sz="1400" b="1" spc="50" dirty="0" smtClean="0">
                <a:ln w="0">
                  <a:noFill/>
                </a:ln>
                <a:solidFill>
                  <a:schemeClr val="accent6">
                    <a:lumMod val="75000"/>
                  </a:schemeClr>
                </a:solidFill>
                <a:effectLst>
                  <a:innerShdw blurRad="63500" dist="50800" dir="13500000">
                    <a:srgbClr val="000000">
                      <a:alpha val="50000"/>
                    </a:srgbClr>
                  </a:innerShdw>
                </a:effectLst>
              </a:rPr>
              <a:t>Projets laïcité-citoyenneté </a:t>
            </a:r>
            <a:endParaRPr lang="fr-FR" sz="1400" b="1" spc="50" dirty="0">
              <a:ln w="0">
                <a:noFill/>
              </a:ln>
              <a:solidFill>
                <a:schemeClr val="accent6">
                  <a:lumMod val="75000"/>
                </a:schemeClr>
              </a:solidFill>
              <a:effectLst>
                <a:innerShdw blurRad="63500" dist="50800" dir="13500000">
                  <a:srgbClr val="000000">
                    <a:alpha val="50000"/>
                  </a:srgbClr>
                </a:innerShdw>
              </a:effectLst>
            </a:endParaRPr>
          </a:p>
        </p:txBody>
      </p:sp>
      <p:sp>
        <p:nvSpPr>
          <p:cNvPr id="9" name="Rectangle à coins arrondis 8"/>
          <p:cNvSpPr/>
          <p:nvPr/>
        </p:nvSpPr>
        <p:spPr>
          <a:xfrm>
            <a:off x="209549" y="1018748"/>
            <a:ext cx="6332313" cy="355023"/>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bg1"/>
                </a:solidFill>
              </a:rPr>
              <a:t>De l’arbre à la forêt de la laïcité et quête citoyenne- Le puzzle de la laïcité </a:t>
            </a:r>
            <a:r>
              <a:rPr lang="mr-IN" sz="1200" dirty="0" smtClean="0">
                <a:solidFill>
                  <a:schemeClr val="bg1"/>
                </a:solidFill>
              </a:rPr>
              <a:t>–</a:t>
            </a:r>
            <a:r>
              <a:rPr lang="fr-FR" sz="1200" dirty="0" smtClean="0">
                <a:solidFill>
                  <a:schemeClr val="bg1"/>
                </a:solidFill>
              </a:rPr>
              <a:t> Chorale citoyenne </a:t>
            </a:r>
            <a:endParaRPr lang="fr-FR" sz="1200" dirty="0">
              <a:solidFill>
                <a:schemeClr val="bg1"/>
              </a:solidFill>
            </a:endParaRPr>
          </a:p>
        </p:txBody>
      </p:sp>
      <p:sp>
        <p:nvSpPr>
          <p:cNvPr id="5" name="Ellipse 4"/>
          <p:cNvSpPr/>
          <p:nvPr/>
        </p:nvSpPr>
        <p:spPr>
          <a:xfrm>
            <a:off x="4047346" y="169530"/>
            <a:ext cx="948724" cy="804974"/>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b="1" smtClean="0">
                <a:solidFill>
                  <a:schemeClr val="accent1"/>
                </a:solidFill>
              </a:rPr>
              <a:t>Etre un citoyen intégré</a:t>
            </a:r>
            <a:endParaRPr lang="fr-FR" sz="1200" b="1" dirty="0">
              <a:solidFill>
                <a:schemeClr val="accent1"/>
              </a:solidFill>
            </a:endParaRPr>
          </a:p>
        </p:txBody>
      </p:sp>
      <p:sp>
        <p:nvSpPr>
          <p:cNvPr id="41" name="Rectangle à coins arrondis 40"/>
          <p:cNvSpPr/>
          <p:nvPr/>
        </p:nvSpPr>
        <p:spPr>
          <a:xfrm>
            <a:off x="133350" y="8148416"/>
            <a:ext cx="6255195" cy="577815"/>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00" dirty="0" smtClean="0">
                <a:solidFill>
                  <a:schemeClr val="tx1"/>
                </a:solidFill>
              </a:rPr>
              <a:t>Rôle de la mairie:</a:t>
            </a:r>
          </a:p>
          <a:p>
            <a:pPr marL="285750" indent="-285750">
              <a:buFontTx/>
              <a:buChar char="-"/>
            </a:pPr>
            <a:r>
              <a:rPr lang="fr-FR" sz="1000" dirty="0" smtClean="0">
                <a:solidFill>
                  <a:schemeClr val="tx1"/>
                </a:solidFill>
              </a:rPr>
              <a:t>Lieux si collège trop petit</a:t>
            </a:r>
          </a:p>
          <a:p>
            <a:pPr marL="285750" indent="-285750">
              <a:buFontTx/>
              <a:buChar char="-"/>
            </a:pPr>
            <a:r>
              <a:rPr lang="fr-FR" sz="1000" dirty="0" smtClean="0">
                <a:solidFill>
                  <a:schemeClr val="tx1"/>
                </a:solidFill>
              </a:rPr>
              <a:t>Aller chercher les arbres au collège et les déposer dans la ville. </a:t>
            </a:r>
            <a:endParaRPr lang="fr-FR" sz="1000" dirty="0">
              <a:solidFill>
                <a:schemeClr val="tx1"/>
              </a:solidFill>
            </a:endParaRPr>
          </a:p>
        </p:txBody>
      </p:sp>
      <p:sp>
        <p:nvSpPr>
          <p:cNvPr id="42" name="Rectangle à coins arrondis 41"/>
          <p:cNvSpPr/>
          <p:nvPr/>
        </p:nvSpPr>
        <p:spPr>
          <a:xfrm>
            <a:off x="102229" y="4702942"/>
            <a:ext cx="5332466" cy="1189766"/>
          </a:xfrm>
          <a:prstGeom prst="round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smtClean="0">
                <a:solidFill>
                  <a:schemeClr val="accent1">
                    <a:lumMod val="75000"/>
                  </a:schemeClr>
                </a:solidFill>
              </a:rPr>
              <a:t>Programmes et compétences travaillées </a:t>
            </a:r>
          </a:p>
          <a:p>
            <a:r>
              <a:rPr lang="fr-FR" sz="900" b="1" dirty="0" smtClean="0">
                <a:solidFill>
                  <a:schemeClr val="tx1"/>
                </a:solidFill>
              </a:rPr>
              <a:t>Acquérir une </a:t>
            </a:r>
            <a:r>
              <a:rPr lang="fr-FR" sz="900" b="1" dirty="0">
                <a:solidFill>
                  <a:schemeClr val="tx1"/>
                </a:solidFill>
              </a:rPr>
              <a:t>conscience morale </a:t>
            </a:r>
            <a:r>
              <a:rPr lang="fr-FR" sz="900" b="1" dirty="0" smtClean="0">
                <a:solidFill>
                  <a:schemeClr val="tx1"/>
                </a:solidFill>
              </a:rPr>
              <a:t> </a:t>
            </a:r>
            <a:r>
              <a:rPr lang="fr-FR" sz="900" b="1" dirty="0">
                <a:solidFill>
                  <a:schemeClr val="tx1"/>
                </a:solidFill>
              </a:rPr>
              <a:t>permettant de comprendre, de respecter et de partager des valeurs humanistes de solidarité, de respect et de responsabilité.</a:t>
            </a:r>
          </a:p>
          <a:p>
            <a:r>
              <a:rPr lang="fr-FR" sz="900" dirty="0" smtClean="0">
                <a:solidFill>
                  <a:schemeClr val="tx1"/>
                </a:solidFill>
              </a:rPr>
              <a:t>Connaître la valeur de la laïcité.</a:t>
            </a:r>
          </a:p>
          <a:p>
            <a:pPr marL="285750" indent="-285750">
              <a:buFont typeface="Arial" charset="0"/>
              <a:buChar char="•"/>
            </a:pPr>
            <a:r>
              <a:rPr lang="fr-FR" sz="900" dirty="0">
                <a:solidFill>
                  <a:schemeClr val="tx1"/>
                </a:solidFill>
              </a:rPr>
              <a:t>reconnaître le pluralisme des opinions, des convictions, des croyances et des modes de vie (principe de la coexistence des libertés) </a:t>
            </a:r>
            <a:endParaRPr lang="fr-FR" sz="900" dirty="0" smtClean="0">
              <a:solidFill>
                <a:schemeClr val="tx1"/>
              </a:solidFill>
            </a:endParaRPr>
          </a:p>
          <a:p>
            <a:pPr marL="285750" indent="-285750">
              <a:buFont typeface="Arial" charset="0"/>
              <a:buChar char="•"/>
            </a:pPr>
            <a:r>
              <a:rPr lang="fr-FR" sz="900" dirty="0" smtClean="0">
                <a:solidFill>
                  <a:schemeClr val="tx1"/>
                </a:solidFill>
              </a:rPr>
              <a:t>S’engager dans un projet collectivement</a:t>
            </a:r>
          </a:p>
        </p:txBody>
      </p:sp>
      <p:sp>
        <p:nvSpPr>
          <p:cNvPr id="43" name="Rectangle à coins arrondis 42"/>
          <p:cNvSpPr/>
          <p:nvPr/>
        </p:nvSpPr>
        <p:spPr>
          <a:xfrm>
            <a:off x="133350" y="2777761"/>
            <a:ext cx="5419509" cy="1843598"/>
          </a:xfrm>
          <a:prstGeom prst="round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900" dirty="0" smtClean="0">
                <a:solidFill>
                  <a:schemeClr val="tx1"/>
                </a:solidFill>
              </a:rPr>
              <a:t>OBJECTIF PROJET CYCLE 2: Réaliser une forêt de la laïcité pour en connaître  la valeur et  les symboles. Entreposer au collège l’arbre de chaque classe/niveau de classe  pour réaliser une forêt.</a:t>
            </a:r>
          </a:p>
          <a:p>
            <a:r>
              <a:rPr lang="fr-FR" sz="900" i="1" dirty="0" smtClean="0">
                <a:solidFill>
                  <a:schemeClr val="tx1"/>
                </a:solidFill>
              </a:rPr>
              <a:t>Consigne: réaliser un arbre qui puisse résister à l’eau et être déplacé. Dans les matériaux de votre choix il symbolisera la laïcité</a:t>
            </a:r>
            <a:r>
              <a:rPr lang="fr-FR" sz="900" i="1" dirty="0">
                <a:solidFill>
                  <a:schemeClr val="tx1"/>
                </a:solidFill>
              </a:rPr>
              <a:t> </a:t>
            </a:r>
            <a:r>
              <a:rPr lang="fr-FR" sz="900" i="1" dirty="0" smtClean="0">
                <a:solidFill>
                  <a:schemeClr val="tx1"/>
                </a:solidFill>
              </a:rPr>
              <a:t>ou la </a:t>
            </a:r>
            <a:r>
              <a:rPr lang="fr-FR" sz="900" i="1" dirty="0" err="1" smtClean="0">
                <a:solidFill>
                  <a:schemeClr val="tx1"/>
                </a:solidFill>
              </a:rPr>
              <a:t>citoyennenté</a:t>
            </a:r>
            <a:r>
              <a:rPr lang="fr-FR" sz="900" i="1" dirty="0" smtClean="0">
                <a:solidFill>
                  <a:schemeClr val="tx1"/>
                </a:solidFill>
              </a:rPr>
              <a:t> </a:t>
            </a:r>
          </a:p>
          <a:p>
            <a:endParaRPr lang="fr-FR" sz="900" dirty="0" smtClean="0">
              <a:solidFill>
                <a:schemeClr val="tx1"/>
              </a:solidFill>
            </a:endParaRPr>
          </a:p>
          <a:p>
            <a:r>
              <a:rPr lang="fr-FR" sz="900" dirty="0" smtClean="0">
                <a:solidFill>
                  <a:schemeClr val="tx1"/>
                </a:solidFill>
              </a:rPr>
              <a:t>OBJECTIF PROJET CYCLE 3:Réaliser un puzzle de la laïcité et l’assembler au collège. Chaque classe de cycle 3 apporte une pièce. </a:t>
            </a:r>
          </a:p>
          <a:p>
            <a:r>
              <a:rPr lang="fr-FR" sz="900" i="1" dirty="0" smtClean="0">
                <a:solidFill>
                  <a:schemeClr val="tx1"/>
                </a:solidFill>
              </a:rPr>
              <a:t>Consigne: réaliser une pièce de l’image suivante à l’échelle 2mx1m. Les couleurs et motifs seront réalisés à l’aide de médiums de vos choix. (Projet </a:t>
            </a:r>
            <a:r>
              <a:rPr lang="fr-FR" sz="900" i="1" dirty="0" err="1" smtClean="0">
                <a:solidFill>
                  <a:schemeClr val="tx1"/>
                </a:solidFill>
              </a:rPr>
              <a:t>inter-disciplinaire</a:t>
            </a:r>
            <a:r>
              <a:rPr lang="fr-FR" sz="900" i="1" dirty="0" smtClean="0">
                <a:solidFill>
                  <a:schemeClr val="tx1"/>
                </a:solidFill>
              </a:rPr>
              <a:t>. )</a:t>
            </a:r>
          </a:p>
          <a:p>
            <a:endParaRPr lang="fr-FR" sz="900" dirty="0" smtClean="0">
              <a:solidFill>
                <a:schemeClr val="tx1"/>
              </a:solidFill>
            </a:endParaRPr>
          </a:p>
          <a:p>
            <a:r>
              <a:rPr lang="fr-FR" sz="900" dirty="0" smtClean="0">
                <a:solidFill>
                  <a:schemeClr val="tx1"/>
                </a:solidFill>
              </a:rPr>
              <a:t>OBJECTIF  PROJET TOUT CYCLE: Chanter collectivement la marseillaise ou autre chant en inter cycle par REP</a:t>
            </a:r>
          </a:p>
          <a:p>
            <a:r>
              <a:rPr lang="fr-FR" sz="900" dirty="0" smtClean="0">
                <a:solidFill>
                  <a:schemeClr val="tx1"/>
                </a:solidFill>
              </a:rPr>
              <a:t>Prolongement: chercher les arbres cachés dans la ville et parcours découverte des institutions</a:t>
            </a:r>
            <a:endParaRPr lang="fr-FR" sz="900" dirty="0">
              <a:solidFill>
                <a:schemeClr val="tx1"/>
              </a:solidFill>
            </a:endParaRPr>
          </a:p>
        </p:txBody>
      </p:sp>
      <p:sp>
        <p:nvSpPr>
          <p:cNvPr id="48" name="Rectangle 47"/>
          <p:cNvSpPr/>
          <p:nvPr/>
        </p:nvSpPr>
        <p:spPr>
          <a:xfrm>
            <a:off x="209550" y="264240"/>
            <a:ext cx="1063558" cy="523220"/>
          </a:xfrm>
          <a:prstGeom prst="rect">
            <a:avLst/>
          </a:prstGeom>
          <a:noFill/>
        </p:spPr>
        <p:txBody>
          <a:bodyPr wrap="square" lIns="91440" tIns="45720" rIns="91440" bIns="45720">
            <a:spAutoFit/>
          </a:bodyPr>
          <a:lstStyle/>
          <a:p>
            <a:pPr algn="ctr"/>
            <a:r>
              <a:rPr lang="fr-FR" sz="1400" b="1" cap="none" spc="0" dirty="0" smtClean="0">
                <a:ln w="12700">
                  <a:solidFill>
                    <a:schemeClr val="accent1"/>
                  </a:solidFill>
                  <a:prstDash val="solid"/>
                </a:ln>
                <a:solidFill>
                  <a:schemeClr val="accent6">
                    <a:lumMod val="75000"/>
                  </a:schemeClr>
                </a:solidFill>
                <a:effectLst>
                  <a:outerShdw dist="38100" dir="2640000" algn="bl" rotWithShape="0">
                    <a:schemeClr val="accent1"/>
                  </a:outerShdw>
                </a:effectLst>
              </a:rPr>
              <a:t>Axe  1 action 3</a:t>
            </a:r>
            <a:endParaRPr lang="fr-FR" sz="1400" b="1" cap="none" spc="0" dirty="0">
              <a:ln w="12700">
                <a:solidFill>
                  <a:schemeClr val="accent1"/>
                </a:solidFill>
                <a:prstDash val="solid"/>
              </a:ln>
              <a:solidFill>
                <a:schemeClr val="accent6">
                  <a:lumMod val="75000"/>
                </a:schemeClr>
              </a:solidFill>
              <a:effectLst>
                <a:outerShdw dist="38100" dir="2640000" algn="bl" rotWithShape="0">
                  <a:schemeClr val="accent1"/>
                </a:outerShdw>
              </a:effectLst>
            </a:endParaRPr>
          </a:p>
        </p:txBody>
      </p:sp>
      <p:sp>
        <p:nvSpPr>
          <p:cNvPr id="14" name="Espace réservé du pied de page 13"/>
          <p:cNvSpPr>
            <a:spLocks noGrp="1"/>
          </p:cNvSpPr>
          <p:nvPr>
            <p:ph type="ftr" sz="quarter" idx="11"/>
          </p:nvPr>
        </p:nvSpPr>
        <p:spPr/>
        <p:txBody>
          <a:bodyPr/>
          <a:lstStyle/>
          <a:p>
            <a:r>
              <a:rPr lang="fr-FR" smtClean="0"/>
              <a:t>Marie GOËTZ - Inspectrice de l'Education nationale - Les Mureaux - Académie de Versailles</a:t>
            </a:r>
            <a:endParaRPr lang="fr-FR"/>
          </a:p>
        </p:txBody>
      </p:sp>
      <p:pic>
        <p:nvPicPr>
          <p:cNvPr id="16" name="Imag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9740" y="4899930"/>
            <a:ext cx="318638" cy="398298"/>
          </a:xfrm>
          <a:prstGeom prst="rect">
            <a:avLst/>
          </a:prstGeom>
        </p:spPr>
      </p:pic>
      <p:pic>
        <p:nvPicPr>
          <p:cNvPr id="18" name="Image 17"/>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28937" y="8858535"/>
            <a:ext cx="515730" cy="444205"/>
          </a:xfrm>
          <a:prstGeom prst="rect">
            <a:avLst/>
          </a:prstGeom>
        </p:spPr>
      </p:pic>
      <p:pic>
        <p:nvPicPr>
          <p:cNvPr id="7" name="Image 6"/>
          <p:cNvPicPr>
            <a:picLocks noChangeAspect="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991279" y="3167686"/>
            <a:ext cx="790714" cy="777221"/>
          </a:xfrm>
          <a:prstGeom prst="rect">
            <a:avLst/>
          </a:prstGeom>
        </p:spPr>
      </p:pic>
      <p:pic>
        <p:nvPicPr>
          <p:cNvPr id="10" name="Image 9"/>
          <p:cNvPicPr>
            <a:picLocks noChangeAspect="1"/>
          </p:cNvPicPr>
          <p:nvPr/>
        </p:nvPicPr>
        <p:blipFill>
          <a:blip r:embed="rId5">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583116" y="88067"/>
            <a:ext cx="1065100" cy="1054120"/>
          </a:xfrm>
          <a:prstGeom prst="rect">
            <a:avLst/>
          </a:prstGeom>
          <a:ln>
            <a:noFill/>
          </a:ln>
          <a:effectLst>
            <a:softEdge rad="112500"/>
          </a:effectLst>
        </p:spPr>
      </p:pic>
      <p:sp>
        <p:nvSpPr>
          <p:cNvPr id="19" name="ZoneTexte 18"/>
          <p:cNvSpPr txBox="1"/>
          <p:nvPr/>
        </p:nvSpPr>
        <p:spPr>
          <a:xfrm>
            <a:off x="214926" y="1337414"/>
            <a:ext cx="6171710" cy="276999"/>
          </a:xfrm>
          <a:prstGeom prst="rect">
            <a:avLst/>
          </a:prstGeom>
          <a:noFill/>
        </p:spPr>
        <p:txBody>
          <a:bodyPr wrap="square" rtlCol="0">
            <a:spAutoFit/>
          </a:bodyPr>
          <a:lstStyle/>
          <a:p>
            <a:r>
              <a:rPr lang="fr-FR" sz="1200" dirty="0" smtClean="0">
                <a:solidFill>
                  <a:srgbClr val="FF0000"/>
                </a:solidFill>
              </a:rPr>
              <a:t>Projet inter-degré     </a:t>
            </a:r>
            <a:r>
              <a:rPr lang="fr-FR" sz="1200" dirty="0" smtClean="0">
                <a:solidFill>
                  <a:srgbClr val="7030A0"/>
                </a:solidFill>
              </a:rPr>
              <a:t>du 5 au 9 </a:t>
            </a:r>
            <a:r>
              <a:rPr lang="fr-FR" sz="1200" dirty="0" err="1" smtClean="0">
                <a:solidFill>
                  <a:srgbClr val="7030A0"/>
                </a:solidFill>
              </a:rPr>
              <a:t>dec</a:t>
            </a:r>
            <a:r>
              <a:rPr lang="fr-FR" sz="1200" dirty="0" smtClean="0">
                <a:solidFill>
                  <a:srgbClr val="7030A0"/>
                </a:solidFill>
              </a:rPr>
              <a:t> 2017    </a:t>
            </a:r>
            <a:r>
              <a:rPr lang="fr-FR" sz="1200" dirty="0" smtClean="0">
                <a:solidFill>
                  <a:schemeClr val="accent1"/>
                </a:solidFill>
              </a:rPr>
              <a:t>lien e-ville </a:t>
            </a:r>
            <a:endParaRPr lang="fr-FR" sz="1200" dirty="0">
              <a:solidFill>
                <a:schemeClr val="accent1"/>
              </a:solidFill>
            </a:endParaRPr>
          </a:p>
        </p:txBody>
      </p:sp>
      <p:sp>
        <p:nvSpPr>
          <p:cNvPr id="20" name="ZoneTexte 19"/>
          <p:cNvSpPr txBox="1"/>
          <p:nvPr/>
        </p:nvSpPr>
        <p:spPr>
          <a:xfrm>
            <a:off x="5788377" y="4899930"/>
            <a:ext cx="753485" cy="600164"/>
          </a:xfrm>
          <a:prstGeom prst="rect">
            <a:avLst/>
          </a:prstGeom>
          <a:noFill/>
        </p:spPr>
        <p:txBody>
          <a:bodyPr wrap="square" rtlCol="0">
            <a:spAutoFit/>
          </a:bodyPr>
          <a:lstStyle/>
          <a:p>
            <a:r>
              <a:rPr lang="fr-FR" sz="1100" dirty="0" smtClean="0"/>
              <a:t>CB </a:t>
            </a:r>
            <a:r>
              <a:rPr lang="fr-FR" sz="1100" smtClean="0"/>
              <a:t>et KV, CPC M et AV</a:t>
            </a:r>
            <a:endParaRPr lang="fr-FR" sz="1100" dirty="0"/>
          </a:p>
        </p:txBody>
      </p:sp>
      <p:sp>
        <p:nvSpPr>
          <p:cNvPr id="25" name="Rectangle à coins arrondis 24"/>
          <p:cNvSpPr/>
          <p:nvPr/>
        </p:nvSpPr>
        <p:spPr>
          <a:xfrm>
            <a:off x="109341" y="5974291"/>
            <a:ext cx="6404954" cy="948298"/>
          </a:xfrm>
          <a:prstGeom prst="round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smtClean="0">
                <a:solidFill>
                  <a:schemeClr val="accent1">
                    <a:lumMod val="75000"/>
                  </a:schemeClr>
                </a:solidFill>
              </a:rPr>
              <a:t>Objectifs d’apprentissage </a:t>
            </a:r>
          </a:p>
          <a:p>
            <a:r>
              <a:rPr lang="fr-FR" sz="900" b="1" dirty="0" smtClean="0">
                <a:solidFill>
                  <a:schemeClr val="tx1"/>
                </a:solidFill>
              </a:rPr>
              <a:t>Acquérir une </a:t>
            </a:r>
            <a:r>
              <a:rPr lang="fr-FR" sz="900" b="1" dirty="0">
                <a:solidFill>
                  <a:schemeClr val="tx1"/>
                </a:solidFill>
              </a:rPr>
              <a:t>conscience morale lui permettant de comprendre, de respecter et de partager des valeurs humanistes de solidarité, de respect et de responsabilité.</a:t>
            </a:r>
          </a:p>
          <a:p>
            <a:pPr marL="171450" indent="-171450">
              <a:buFont typeface="Arial" charset="0"/>
              <a:buChar char="•"/>
            </a:pPr>
            <a:r>
              <a:rPr lang="fr-FR" sz="900" dirty="0" smtClean="0">
                <a:solidFill>
                  <a:schemeClr val="tx1"/>
                </a:solidFill>
              </a:rPr>
              <a:t>Développer le sentiment d’engagement et d’appartenance à travers la réalisation de grands projets collectifs et riches en émotions. </a:t>
            </a:r>
          </a:p>
          <a:p>
            <a:pPr marL="285750" indent="-285750">
              <a:buFont typeface="Arial" charset="0"/>
              <a:buChar char="•"/>
            </a:pPr>
            <a:r>
              <a:rPr lang="fr-FR" sz="900" dirty="0" smtClean="0">
                <a:solidFill>
                  <a:schemeClr val="tx1"/>
                </a:solidFill>
              </a:rPr>
              <a:t>Développer la dimension sensible et culturelle de l’EMC</a:t>
            </a:r>
            <a:endParaRPr lang="fr-FR" sz="900" dirty="0">
              <a:solidFill>
                <a:schemeClr val="tx1"/>
              </a:solidFill>
            </a:endParaRPr>
          </a:p>
        </p:txBody>
      </p:sp>
      <p:pic>
        <p:nvPicPr>
          <p:cNvPr id="21" name="Image 20"/>
          <p:cNvPicPr>
            <a:picLocks noChangeAspect="1"/>
          </p:cNvPicPr>
          <p:nvPr/>
        </p:nvPicPr>
        <p:blipFill rotWithShape="1">
          <a:blip r:embed="rId6">
            <a:duotone>
              <a:prstClr val="black"/>
              <a:schemeClr val="accent6">
                <a:tint val="45000"/>
                <a:satMod val="400000"/>
              </a:schemeClr>
            </a:duotone>
            <a:extLst>
              <a:ext uri="{28A0092B-C50C-407E-A947-70E740481C1C}">
                <a14:useLocalDpi xmlns:a14="http://schemas.microsoft.com/office/drawing/2010/main" val="0"/>
              </a:ext>
            </a:extLst>
          </a:blip>
          <a:srcRect l="4473" t="12041"/>
          <a:stretch/>
        </p:blipFill>
        <p:spPr>
          <a:xfrm>
            <a:off x="5628913" y="4065525"/>
            <a:ext cx="1165597" cy="678494"/>
          </a:xfrm>
          <a:prstGeom prst="rect">
            <a:avLst/>
          </a:prstGeom>
        </p:spPr>
      </p:pic>
      <p:sp>
        <p:nvSpPr>
          <p:cNvPr id="22" name="ZoneTexte 21"/>
          <p:cNvSpPr txBox="1"/>
          <p:nvPr/>
        </p:nvSpPr>
        <p:spPr>
          <a:xfrm>
            <a:off x="1060174" y="8858535"/>
            <a:ext cx="5151538" cy="276999"/>
          </a:xfrm>
          <a:prstGeom prst="rect">
            <a:avLst/>
          </a:prstGeom>
          <a:noFill/>
        </p:spPr>
        <p:txBody>
          <a:bodyPr wrap="none" rtlCol="0">
            <a:spAutoFit/>
          </a:bodyPr>
          <a:lstStyle/>
          <a:p>
            <a:r>
              <a:rPr lang="fr-FR" sz="1200" dirty="0" err="1" smtClean="0"/>
              <a:t>Eduscol</a:t>
            </a:r>
            <a:r>
              <a:rPr lang="fr-FR" sz="1200" dirty="0" smtClean="0"/>
              <a:t> </a:t>
            </a:r>
            <a:r>
              <a:rPr lang="fr-FR" sz="1200" dirty="0" smtClean="0">
                <a:hlinkClick r:id="rId7"/>
              </a:rPr>
              <a:t>http://eduscol.education.fr/cid92403/l-emc-principes-et-objectifs.html</a:t>
            </a:r>
            <a:r>
              <a:rPr lang="fr-FR" sz="1200" dirty="0" smtClean="0"/>
              <a:t> </a:t>
            </a:r>
            <a:endParaRPr lang="fr-FR" sz="1200" dirty="0"/>
          </a:p>
        </p:txBody>
      </p:sp>
      <p:sp>
        <p:nvSpPr>
          <p:cNvPr id="28" name="Rectangle à coins arrondis 27"/>
          <p:cNvSpPr/>
          <p:nvPr/>
        </p:nvSpPr>
        <p:spPr>
          <a:xfrm>
            <a:off x="98304" y="7084272"/>
            <a:ext cx="6404954" cy="94829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fr-FR" sz="900" dirty="0" smtClean="0">
                <a:solidFill>
                  <a:schemeClr val="accent1">
                    <a:lumMod val="75000"/>
                  </a:schemeClr>
                </a:solidFill>
              </a:rPr>
              <a:t>ETAPES DU PROJET </a:t>
            </a:r>
          </a:p>
          <a:p>
            <a:r>
              <a:rPr lang="fr-FR" sz="900" b="1" dirty="0" smtClean="0">
                <a:solidFill>
                  <a:schemeClr val="tx1"/>
                </a:solidFill>
              </a:rPr>
              <a:t>Année 1  Se </a:t>
            </a:r>
            <a:r>
              <a:rPr lang="fr-FR" sz="900" b="1" dirty="0" smtClean="0">
                <a:solidFill>
                  <a:schemeClr val="tx1"/>
                </a:solidFill>
              </a:rPr>
              <a:t>rassembler au collège pour assembler le puzzle , déposer les arbres de la laïcité</a:t>
            </a:r>
          </a:p>
          <a:p>
            <a:r>
              <a:rPr lang="fr-FR" sz="900" b="1" dirty="0" smtClean="0">
                <a:solidFill>
                  <a:schemeClr val="tx1"/>
                </a:solidFill>
              </a:rPr>
              <a:t>Chanter tous ensemble </a:t>
            </a:r>
            <a:r>
              <a:rPr lang="fr-FR" sz="900" b="1" dirty="0" smtClean="0">
                <a:solidFill>
                  <a:schemeClr val="tx1"/>
                </a:solidFill>
              </a:rPr>
              <a:t> la marseillaise </a:t>
            </a:r>
            <a:endParaRPr lang="fr-FR" sz="900" b="1" dirty="0" smtClean="0">
              <a:solidFill>
                <a:schemeClr val="tx1"/>
              </a:solidFill>
            </a:endParaRPr>
          </a:p>
          <a:p>
            <a:r>
              <a:rPr lang="fr-FR" sz="900" b="1" dirty="0" smtClean="0">
                <a:solidFill>
                  <a:schemeClr val="tx1"/>
                </a:solidFill>
              </a:rPr>
              <a:t>Photo collective par drone autour du puzzle et des arbres </a:t>
            </a:r>
            <a:r>
              <a:rPr lang="fr-FR" sz="900" b="1" dirty="0" smtClean="0">
                <a:solidFill>
                  <a:schemeClr val="tx1"/>
                </a:solidFill>
              </a:rPr>
              <a:t>par drone . Cacher les arbres </a:t>
            </a:r>
            <a:endParaRPr lang="fr-FR" sz="900" b="1" dirty="0" smtClean="0">
              <a:solidFill>
                <a:schemeClr val="tx1"/>
              </a:solidFill>
            </a:endParaRPr>
          </a:p>
          <a:p>
            <a:r>
              <a:rPr lang="fr-FR" sz="900" b="1" dirty="0" smtClean="0">
                <a:solidFill>
                  <a:schemeClr val="tx1"/>
                </a:solidFill>
              </a:rPr>
              <a:t>Se déplacer dans la ville sur chaque lieu institutionnel en fonction de devinettes. </a:t>
            </a:r>
            <a:endParaRPr lang="fr-FR" sz="900" b="1" dirty="0" smtClean="0">
              <a:solidFill>
                <a:schemeClr val="tx1"/>
              </a:solidFill>
            </a:endParaRPr>
          </a:p>
          <a:p>
            <a:r>
              <a:rPr lang="fr-FR" sz="900" b="1" dirty="0" smtClean="0">
                <a:solidFill>
                  <a:schemeClr val="tx1"/>
                </a:solidFill>
              </a:rPr>
              <a:t>Année 1 ou 2   Chorale de tous les élèves du CP à la 6</a:t>
            </a:r>
            <a:r>
              <a:rPr lang="fr-FR" sz="900" b="1" baseline="30000" dirty="0" smtClean="0">
                <a:solidFill>
                  <a:schemeClr val="tx1"/>
                </a:solidFill>
              </a:rPr>
              <a:t>ème</a:t>
            </a:r>
            <a:r>
              <a:rPr lang="fr-FR" sz="900" b="1" dirty="0" smtClean="0">
                <a:solidFill>
                  <a:schemeClr val="tx1"/>
                </a:solidFill>
              </a:rPr>
              <a:t>  avec la PN</a:t>
            </a:r>
            <a:endParaRPr lang="fr-FR" sz="900" dirty="0">
              <a:solidFill>
                <a:schemeClr val="tx1"/>
              </a:solidFill>
            </a:endParaRPr>
          </a:p>
        </p:txBody>
      </p:sp>
      <p:pic>
        <p:nvPicPr>
          <p:cNvPr id="15" name="Imag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0160" y="7331022"/>
            <a:ext cx="436216" cy="433032"/>
          </a:xfrm>
          <a:prstGeom prst="rect">
            <a:avLst/>
          </a:prstGeom>
        </p:spPr>
      </p:pic>
      <p:sp>
        <p:nvSpPr>
          <p:cNvPr id="2" name="ZoneTexte 1"/>
          <p:cNvSpPr txBox="1"/>
          <p:nvPr/>
        </p:nvSpPr>
        <p:spPr>
          <a:xfrm>
            <a:off x="5022504" y="7014164"/>
            <a:ext cx="1412612" cy="430887"/>
          </a:xfrm>
          <a:prstGeom prst="rect">
            <a:avLst/>
          </a:prstGeom>
          <a:noFill/>
        </p:spPr>
        <p:txBody>
          <a:bodyPr wrap="square" rtlCol="0">
            <a:spAutoFit/>
          </a:bodyPr>
          <a:lstStyle/>
          <a:p>
            <a:r>
              <a:rPr lang="fr-FR" sz="1100" dirty="0" smtClean="0"/>
              <a:t>Voir Descriptif </a:t>
            </a:r>
            <a:r>
              <a:rPr lang="fr-FR" sz="1100" dirty="0" smtClean="0"/>
              <a:t>du projet</a:t>
            </a:r>
            <a:endParaRPr lang="fr-FR" sz="1100" dirty="0"/>
          </a:p>
        </p:txBody>
      </p:sp>
      <p:sp>
        <p:nvSpPr>
          <p:cNvPr id="26" name="Rectangle à coins arrondis 25"/>
          <p:cNvSpPr/>
          <p:nvPr/>
        </p:nvSpPr>
        <p:spPr>
          <a:xfrm>
            <a:off x="157718" y="1560713"/>
            <a:ext cx="6404954" cy="1180053"/>
          </a:xfrm>
          <a:prstGeom prst="round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800" dirty="0" smtClean="0">
                <a:solidFill>
                  <a:sysClr val="windowText" lastClr="000000"/>
                </a:solidFill>
              </a:rPr>
              <a:t>Notre </a:t>
            </a:r>
            <a:r>
              <a:rPr lang="fr-FR" sz="800" dirty="0">
                <a:solidFill>
                  <a:sysClr val="windowText" lastClr="000000"/>
                </a:solidFill>
              </a:rPr>
              <a:t>volonté est de dépasser le constat du communautarisme et du faible sentiment d’appartenance à l’école en se faisant rencontrer les deux facettes de l’enfant de 3 à 12 ans : l’élève et le jeune citoyen sur un moment empreint d’émotion pour s’en souvenir et susciter le rappel de valeurs humaines fortes comme le partage, l’échange et la complémentarité et la mutation de l’enfant en adulte. Nous souhaitons donc mener un projet inter-génération, inter-collège, inter-quartier, inter-cycle en deux temps :</a:t>
            </a:r>
          </a:p>
          <a:p>
            <a:r>
              <a:rPr lang="fr-FR" sz="800" dirty="0">
                <a:solidFill>
                  <a:sysClr val="windowText" lastClr="000000"/>
                </a:solidFill>
              </a:rPr>
              <a:t>1.Rencontres dans les collèges autour des arbres de la laïcité et citoyenneté et puzzle de la citoyenneté construits par les élèves et chant de la Marseillaise au collège.  Photo des élèves inter-degré par collège par Drone.  Jeu de quête citoyenne dans les rues de la ville des Mureaux pour chercher les arbres citoyens dans des lieux institutionnels (Police, mairie…) par les élèves et leur enseignant ou famille.</a:t>
            </a:r>
          </a:p>
          <a:p>
            <a:r>
              <a:rPr lang="fr-FR" sz="800" dirty="0">
                <a:solidFill>
                  <a:sysClr val="windowText" lastClr="000000"/>
                </a:solidFill>
              </a:rPr>
              <a:t>2. Rencontre chorale dans un stade des Mureaux avec la police nationale (en juin si possible).</a:t>
            </a:r>
          </a:p>
          <a:p>
            <a:r>
              <a:rPr lang="fr-FR" sz="900" dirty="0"/>
              <a:t> </a:t>
            </a:r>
          </a:p>
          <a:p>
            <a:r>
              <a:rPr lang="fr-FR" sz="900" dirty="0"/>
              <a:t> </a:t>
            </a:r>
          </a:p>
        </p:txBody>
      </p:sp>
      <p:pic>
        <p:nvPicPr>
          <p:cNvPr id="24" name="Image 23"/>
          <p:cNvPicPr>
            <a:picLocks noChangeAspect="1"/>
          </p:cNvPicPr>
          <p:nvPr/>
        </p:nvPicPr>
        <p:blipFill>
          <a:blip r:embed="rId9">
            <a:duotone>
              <a:prstClr val="black"/>
              <a:schemeClr val="accent6">
                <a:tint val="45000"/>
                <a:satMod val="400000"/>
              </a:schemeClr>
            </a:duotone>
          </a:blip>
          <a:stretch>
            <a:fillRect/>
          </a:stretch>
        </p:blipFill>
        <p:spPr>
          <a:xfrm>
            <a:off x="5577227" y="2488613"/>
            <a:ext cx="1242083" cy="56322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47074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 LAICITE projet circo " id="{A71A0E88-CF49-1D4E-A1BE-B2DEA693C655}" vid="{2C44DD19-8C52-534C-94F7-2A781B4B5A09}"/>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 LAICITE projet circo </Template>
  <TotalTime>24</TotalTime>
  <Words>457</Words>
  <Application>Microsoft Macintosh PowerPoint</Application>
  <PresentationFormat>Format A4 (210 x 297 mm)</PresentationFormat>
  <Paragraphs>41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Calibri</vt:lpstr>
      <vt:lpstr>Calibri Light</vt:lpstr>
      <vt:lpstr>Mangal</vt:lpstr>
      <vt:lpstr>Arial</vt:lpstr>
      <vt:lpstr>Thème Office</vt:lpstr>
      <vt:lpstr>Présentation PowerPoint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Utilisateur de Microsoft Office</cp:lastModifiedBy>
  <cp:revision>7</cp:revision>
  <cp:lastPrinted>2017-06-19T09:52:12Z</cp:lastPrinted>
  <dcterms:created xsi:type="dcterms:W3CDTF">2017-06-24T11:06:38Z</dcterms:created>
  <dcterms:modified xsi:type="dcterms:W3CDTF">2017-07-01T22:50:10Z</dcterms:modified>
</cp:coreProperties>
</file>